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4" r:id="rId17"/>
    <p:sldId id="275" r:id="rId18"/>
    <p:sldId id="276" r:id="rId19"/>
    <p:sldId id="283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77" r:id="rId34"/>
    <p:sldId id="278" r:id="rId35"/>
    <p:sldId id="280" r:id="rId36"/>
    <p:sldId id="27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660"/>
  </p:normalViewPr>
  <p:slideViewPr>
    <p:cSldViewPr>
      <p:cViewPr varScale="1">
        <p:scale>
          <a:sx n="110" d="100"/>
          <a:sy n="110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Результаты</a:t>
            </a:r>
            <a:r>
              <a:rPr lang="ru-RU" b="1" baseline="0" dirty="0" smtClean="0"/>
              <a:t> четвертных контрольных  работ</a:t>
            </a:r>
            <a:endParaRPr lang="ru-RU" b="1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0412169054651441E-2"/>
          <c:y val="8.4537141190684617E-2"/>
          <c:w val="0.93249214931960756"/>
          <c:h val="0.7491119860017497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1 четверть 2018</c:v>
                </c:pt>
                <c:pt idx="1">
                  <c:v>2 четверть 2018</c:v>
                </c:pt>
                <c:pt idx="2">
                  <c:v>3 четверть 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F1-4BC2-9F29-C1463632515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1 четверть 2018</c:v>
                </c:pt>
                <c:pt idx="1">
                  <c:v>2 четверть 2018</c:v>
                </c:pt>
                <c:pt idx="2">
                  <c:v>3 четверть 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5F1-4BC2-9F29-C1463632515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оценка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3"/>
                <c:pt idx="0">
                  <c:v>1 четверть 2018</c:v>
                </c:pt>
                <c:pt idx="1">
                  <c:v>2 четверть 2018</c:v>
                </c:pt>
                <c:pt idx="2">
                  <c:v>3 четверть 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5F1-4BC2-9F29-C14636325155}"/>
            </c:ext>
          </c:extLst>
        </c:ser>
        <c:gapWidth val="219"/>
        <c:overlap val="-27"/>
        <c:axId val="119380224"/>
        <c:axId val="119398400"/>
      </c:barChart>
      <c:catAx>
        <c:axId val="119380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398400"/>
        <c:crosses val="autoZero"/>
        <c:auto val="1"/>
        <c:lblAlgn val="ctr"/>
        <c:lblOffset val="100"/>
      </c:catAx>
      <c:valAx>
        <c:axId val="1193984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38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598FC-CD33-45E8-8F3B-FBE29FDD11B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88B8-8E9F-4A0E-801E-FB4A698E6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51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C75D-B768-46F2-A3B1-1CD232824B3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47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6C75D-B768-46F2-A3B1-1CD232824B3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92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C03DC-7CF4-49DD-94EF-E678D01C403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573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92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19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43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022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34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472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74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9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42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165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76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294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685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66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79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02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72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45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78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25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23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301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E0F88-6A17-48C1-9538-0D8D862DF256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D9694-8E36-4941-BACB-A9E36EE3A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76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3ABC4-DAFF-4334-AA66-3C056B0381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46EFC-8AC8-44FC-A924-9FEC0F6468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37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ÐÐ°ÑÑÐ¸Ð½ÐºÐ¸ Ð¿Ð¾ Ð·Ð°Ð¿ÑÐ¾ÑÑ to be or not to 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9" y="1519236"/>
            <a:ext cx="3308894" cy="41814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94" y="3971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ПРОБЛЕМА: НИЗКАЯ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МОТИВАЦИЯ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К ИЗУЧЕНИЮ ИНОСТРАННОГО ЯЗЫКА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257275" y="1546225"/>
            <a:ext cx="4525963" cy="45259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4698" y="5610523"/>
            <a:ext cx="6274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 BE OR NOT TO BE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4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7791" y="35688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ИНТЕРАКТИВНЫЙ КЛАСС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9" y="1499880"/>
            <a:ext cx="7128792" cy="4934972"/>
          </a:xfrm>
        </p:spPr>
      </p:pic>
      <p:pic>
        <p:nvPicPr>
          <p:cNvPr id="5" name="Рисунок 4" descr="380304im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56880"/>
            <a:ext cx="1728192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nternet-bookshop-300x2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2143125" cy="228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03824" y="1512210"/>
            <a:ext cx="6850856" cy="48600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3126" y="272534"/>
            <a:ext cx="6873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ИНТЕРАКТИВНАЯ КОМНАТА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828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4" y="65988"/>
            <a:ext cx="8679656" cy="18644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КОНСУЛЬТАЦИИ УЧАЩИХСЯ ПО ИСПОЛЬЗОВАНИЮ ЭОР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H="1" flipV="1">
            <a:off x="182166" y="6386515"/>
            <a:ext cx="27503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0634" y="1814515"/>
            <a:ext cx="3560455" cy="4590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48" y="1771653"/>
            <a:ext cx="4095947" cy="46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743" y="429266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ПРОДУКТЫ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5163" y="5357816"/>
            <a:ext cx="7772400" cy="15001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БАЗА МЕТОДИЧЕСКИХ МАТЕРИАЛОВ</a:t>
            </a:r>
          </a:p>
          <a:p>
            <a:r>
              <a:rPr lang="ru-RU" sz="2400" u="sng" dirty="0" smtClean="0">
                <a:solidFill>
                  <a:srgbClr val="002060"/>
                </a:solidFill>
              </a:rPr>
              <a:t>индикаторы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- 5 разработок уроков с применением ЭОР </a:t>
            </a:r>
            <a:r>
              <a:rPr lang="en-US" sz="2400" dirty="0" err="1" smtClean="0">
                <a:solidFill>
                  <a:srgbClr val="002060"/>
                </a:solidFill>
              </a:rPr>
              <a:t>littlebridge</a:t>
            </a:r>
            <a:r>
              <a:rPr lang="ru-RU" sz="2400" dirty="0" smtClean="0">
                <a:solidFill>
                  <a:srgbClr val="002060"/>
                </a:solidFill>
              </a:rPr>
              <a:t> с дидактическим  приложением;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- 9 </a:t>
            </a:r>
            <a:r>
              <a:rPr lang="ru-RU" sz="2400" dirty="0" smtClean="0">
                <a:solidFill>
                  <a:srgbClr val="002060"/>
                </a:solidFill>
              </a:rPr>
              <a:t>разработок уроков с применением ЭОР </a:t>
            </a:r>
            <a:r>
              <a:rPr lang="en-US" sz="2400" dirty="0" err="1" smtClean="0">
                <a:solidFill>
                  <a:srgbClr val="002060"/>
                </a:solidFill>
              </a:rPr>
              <a:t>starfall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с  дидактическим приложением.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Один урок с ЭОР в месяц в каждом классе по </a:t>
            </a:r>
            <a:r>
              <a:rPr lang="en-US" sz="2400" dirty="0" err="1" smtClean="0">
                <a:solidFill>
                  <a:srgbClr val="002060"/>
                </a:solidFill>
              </a:rPr>
              <a:t>littlebridge</a:t>
            </a:r>
            <a:r>
              <a:rPr lang="en-US" sz="2400" dirty="0" smtClean="0">
                <a:solidFill>
                  <a:srgbClr val="002060"/>
                </a:solidFill>
              </a:rPr>
              <a:t>,  </a:t>
            </a:r>
            <a:r>
              <a:rPr lang="ru-RU" sz="2400" dirty="0" smtClean="0">
                <a:solidFill>
                  <a:srgbClr val="002060"/>
                </a:solidFill>
              </a:rPr>
              <a:t>4 урока в месяц по </a:t>
            </a:r>
            <a:r>
              <a:rPr lang="en-US" sz="2400" dirty="0" err="1" smtClean="0">
                <a:solidFill>
                  <a:srgbClr val="002060"/>
                </a:solidFill>
              </a:rPr>
              <a:t>starfall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- лексические карточки, инструкции по работе с ЭОР.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Больше не позволяют технические возможности.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ТЕМАТИЧЕСКОЕ ПЛАНИРОВАНИЕ</a:t>
            </a:r>
          </a:p>
          <a:p>
            <a:r>
              <a:rPr lang="ru-RU" sz="2400" u="sng" dirty="0" smtClean="0">
                <a:solidFill>
                  <a:srgbClr val="002060"/>
                </a:solidFill>
              </a:rPr>
              <a:t>индикаторы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 Коррекция тематического планирования во 2,3,4 классах с учетом использования ЭОР на уроках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kursy_59_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92340" y="201933"/>
            <a:ext cx="1714500" cy="18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7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vyy_risuno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4839" y="84657"/>
            <a:ext cx="2900363" cy="32004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2516" y="357237"/>
            <a:ext cx="760148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>VK.COM 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Сообщество:</a:t>
            </a:r>
            <a: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Зыковская СОШ </a:t>
            </a:r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</a:rPr>
              <a:t>ENGLISH TEACHERS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/>
          <a:srcRect/>
          <a:stretch/>
        </p:blipFill>
        <p:spPr>
          <a:xfrm>
            <a:off x="2483768" y="1772816"/>
            <a:ext cx="597666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8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5029" y="1571628"/>
            <a:ext cx="4489847" cy="45916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56091" y="329684"/>
            <a:ext cx="64128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АЛЬБОМЫ С ИНСТРУКЦИЯМИ 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4791155" y="1705711"/>
            <a:ext cx="3989651" cy="442162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44" y="0"/>
            <a:ext cx="2066925" cy="143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7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1869219"/>
              </p:ext>
            </p:extLst>
          </p:nvPr>
        </p:nvGraphicFramePr>
        <p:xfrm>
          <a:off x="608029" y="1628800"/>
          <a:ext cx="5967168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3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1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bridge –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мост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school –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школа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shop –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магазин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park -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парк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castle –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замок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sports ground –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спортивная площадка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community hall –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клуб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station –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станция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  <a:tab pos="161988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post office –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почта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  <a:tab pos="1619885" algn="l"/>
                        </a:tabLst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hotel –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отель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гостиница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BBF5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один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two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два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three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три       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four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четыре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five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пять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six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– шесть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seven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–семь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eight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- восемь        </a:t>
                      </a:r>
                      <a:endPara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nine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 девять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ten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– десять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eleven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одиннадцать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twelve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– двенадцать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6265" algn="l"/>
                        </a:tabLst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zero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– ноль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                                        </a:t>
                      </a: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BBF5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791" y="213674"/>
            <a:ext cx="64475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ЛЕКСИЧЕСКИЕ КАРТОЧКИ ДЛЯ УЧАЩИХСЯ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272419a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68705" y="185738"/>
            <a:ext cx="2214562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57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5988"/>
            <a:ext cx="8225234" cy="130561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Карточки-шпаргалки для родителей</a:t>
            </a:r>
            <a:endParaRPr lang="ru-RU" sz="4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bibl03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724275" y="3015456"/>
            <a:ext cx="1695450" cy="16954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284" y="1635995"/>
            <a:ext cx="5012705" cy="501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kik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980728"/>
            <a:ext cx="1703070" cy="15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3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???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949700" cy="466407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5" name="Picture 3" descr="C:\Users\PC\Desktop\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297" y="1223171"/>
            <a:ext cx="4391903" cy="528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PC\Desktop\2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424612"/>
            <a:ext cx="4235449" cy="487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41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14938"/>
            <a:ext cx="74072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- изучение нового грамматического материала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88"/>
            <a:ext cx="814390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285088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900" y="1085315"/>
            <a:ext cx="3227340" cy="55462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21" y="2852936"/>
            <a:ext cx="1500903" cy="14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58568" y="467991"/>
            <a:ext cx="6528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Использование </a:t>
            </a: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ЭОР littlebridge и starfall как средство повышения мотивации и снятия трудностей у учащихся при обучении АЯ в начальной школе.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58184" y="4854199"/>
            <a:ext cx="5138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Comic Sans MS" pitchFamily="66" charset="0"/>
              </a:rPr>
              <a:t>Ольга </a:t>
            </a:r>
            <a:r>
              <a:rPr lang="ru-RU" altLang="ru-RU" sz="2000" dirty="0">
                <a:solidFill>
                  <a:srgbClr val="002060"/>
                </a:solidFill>
                <a:latin typeface="Comic Sans MS" pitchFamily="66" charset="0"/>
              </a:rPr>
              <a:t>Константиновна </a:t>
            </a:r>
            <a:r>
              <a:rPr lang="ru-RU" altLang="ru-RU" sz="2000" dirty="0" smtClean="0">
                <a:solidFill>
                  <a:srgbClr val="002060"/>
                </a:solidFill>
                <a:latin typeface="Comic Sans MS" pitchFamily="66" charset="0"/>
              </a:rPr>
              <a:t>Фризоргер</a:t>
            </a:r>
          </a:p>
          <a:p>
            <a:pPr algn="r">
              <a:spcBef>
                <a:spcPct val="20000"/>
              </a:spcBef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Comic Sans MS" pitchFamily="66" charset="0"/>
              </a:rPr>
              <a:t>Елена Сергеевна </a:t>
            </a:r>
            <a:r>
              <a:rPr lang="ru-RU" alt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Есоянец</a:t>
            </a:r>
            <a:endParaRPr lang="ru-RU" altLang="ru-RU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r">
              <a:spcBef>
                <a:spcPct val="20000"/>
              </a:spcBef>
              <a:defRPr/>
            </a:pPr>
            <a:r>
              <a:rPr lang="ru-RU" alt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Зыковская</a:t>
            </a:r>
            <a:r>
              <a:rPr lang="ru-RU" altLang="ru-RU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Comic Sans MS" pitchFamily="66" charset="0"/>
              </a:rPr>
              <a:t>СОШ </a:t>
            </a:r>
          </a:p>
          <a:p>
            <a:pPr algn="r">
              <a:spcBef>
                <a:spcPct val="20000"/>
              </a:spcBef>
              <a:defRPr/>
            </a:pPr>
            <a:r>
              <a:rPr lang="ru-RU" altLang="ru-RU" sz="2000" dirty="0">
                <a:solidFill>
                  <a:srgbClr val="002060"/>
                </a:solidFill>
                <a:latin typeface="Comic Sans MS" pitchFamily="66" charset="0"/>
              </a:rPr>
              <a:t>Березовский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xmlns="" val="16004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86375"/>
            <a:ext cx="7407275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- введение и первичная отработка лексических единиц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8001004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213457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86375"/>
            <a:ext cx="7407275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-  формирования произносительных навыков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842965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115842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143500"/>
            <a:ext cx="7407275" cy="1214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i="1" dirty="0" smtClean="0"/>
              <a:t>- </a:t>
            </a:r>
            <a:r>
              <a:rPr lang="ru-RU" sz="3200" b="1" i="1" dirty="0" smtClean="0">
                <a:solidFill>
                  <a:schemeClr val="tx1"/>
                </a:solidFill>
              </a:rPr>
              <a:t>формирования орфографических навыков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5750"/>
            <a:ext cx="74295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763289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14938"/>
            <a:ext cx="74072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- формирования орфографических навыков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85750"/>
            <a:ext cx="73580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6870020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143500"/>
            <a:ext cx="7407275" cy="1214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- формирования орфографических навыков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85750"/>
            <a:ext cx="74295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311268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14938"/>
            <a:ext cx="74072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- применение знаний в реальной ситуации общения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85750"/>
            <a:ext cx="75723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331924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214938"/>
            <a:ext cx="74072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- применение знаний в реальной ситуации общения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0"/>
            <a:ext cx="77152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946626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143500"/>
            <a:ext cx="7407275" cy="1214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- применение знаний в реальной ситуации общения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4313"/>
            <a:ext cx="750093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827788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715000"/>
            <a:ext cx="7407275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- устно – речевое общение 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85750"/>
            <a:ext cx="7572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520517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354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5715000"/>
            <a:ext cx="7407275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tx1"/>
                </a:solidFill>
              </a:rPr>
              <a:t>- устно – речевое общение 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3"/>
            <a:ext cx="757237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124353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3841" y="4869160"/>
            <a:ext cx="1550668" cy="17728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274" y="407930"/>
            <a:ext cx="8229663" cy="136207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Comic Sans MS" pitchFamily="66" charset="0"/>
              </a:rPr>
              <a:t>Цель </a:t>
            </a:r>
            <a:r>
              <a:rPr lang="ru-RU" sz="2400" dirty="0" smtClean="0">
                <a:latin typeface="Comic Sans MS" pitchFamily="66" charset="0"/>
              </a:rPr>
              <a:t>- </a:t>
            </a:r>
            <a:r>
              <a:rPr lang="ru-RU" sz="2400" dirty="0">
                <a:latin typeface="Comic Sans MS" pitchFamily="66" charset="0"/>
              </a:rPr>
              <a:t>внедрение в учебный процесс </a:t>
            </a:r>
            <a:r>
              <a:rPr lang="ru-RU" sz="2400" dirty="0" smtClean="0">
                <a:latin typeface="Comic Sans MS" pitchFamily="66" charset="0"/>
              </a:rPr>
              <a:t>ЭОР littlebridge</a:t>
            </a:r>
            <a:r>
              <a:rPr lang="ru-RU" sz="2400" dirty="0">
                <a:latin typeface="Comic Sans MS" pitchFamily="66" charset="0"/>
              </a:rPr>
              <a:t>, starfall при изучении АЯ в начальной школе.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240532"/>
            <a:ext cx="7754049" cy="12491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ЗАДАЧИ:</a:t>
            </a: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	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изучить функционал и содержание возможностей ЭОР littlebridge, starfall;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внести необходимые изменения в текущее тематическое планирование, рабочие программы;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использовать ЭОР на уроках АЯ, в том числе на уроках обучения техники чтения;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разработать задания для самостоятельной работы  с применением онлайн-ресурсов, в том числе домашние задания.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2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49260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60363"/>
            <a:ext cx="7407275" cy="6429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ПРОГРЕСС УЧАЩИХСЯ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14897" y="980140"/>
            <a:ext cx="6120680" cy="529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39508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Тестирование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27471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619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72419a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3866" y="812749"/>
            <a:ext cx="1405805" cy="1520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ПОЗИТИВНАЯ МОТИВАЦИЯ!! 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deti-tyanut-ruki-dlya-otveta-na-perednem-plane-malchik-na-zadnem-devochka-v-rozovoy-kofte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977391" y="1356363"/>
            <a:ext cx="4945885" cy="4806895"/>
          </a:xfrm>
        </p:spPr>
      </p:pic>
    </p:spTree>
    <p:extLst>
      <p:ext uri="{BB962C8B-B14F-4D97-AF65-F5344CB8AC3E}">
        <p14:creationId xmlns:p14="http://schemas.microsoft.com/office/powerpoint/2010/main" xmlns="" val="8659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861" y="402210"/>
            <a:ext cx="7890045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ОБРАЗОВАТЕЛЬНЫЕ ИНТЕРНЕТ РЕСУРСЫ – как способ создания позитивной мотивации.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760221"/>
            <a:ext cx="6447501" cy="428114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 Black" panose="020B0A04020102020204" pitchFamily="34" charset="0"/>
              </a:rPr>
              <a:t>Использовать как поощрение, за своевременно выполненную домашнюю работу (уроки);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 Black" panose="020B0A04020102020204" pitchFamily="34" charset="0"/>
              </a:rPr>
              <a:t>Ограничение по времени, 20-30 минут в день;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 Black" panose="020B0A04020102020204" pitchFamily="34" charset="0"/>
              </a:rPr>
              <a:t>Вариативность (разные </a:t>
            </a:r>
            <a:r>
              <a:rPr lang="ru-RU" sz="2400" dirty="0" err="1" smtClean="0">
                <a:latin typeface="Arial Black" panose="020B0A04020102020204" pitchFamily="34" charset="0"/>
              </a:rPr>
              <a:t>интернет-ресурсы</a:t>
            </a:r>
            <a:r>
              <a:rPr lang="ru-RU" sz="2400" dirty="0" smtClean="0">
                <a:latin typeface="Arial Black" panose="020B0A04020102020204" pitchFamily="34" charset="0"/>
              </a:rPr>
              <a:t> для решения конкретных проблем в обучении)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 Black" panose="020B0A04020102020204" pitchFamily="34" charset="0"/>
              </a:rPr>
              <a:t>Исключить использование развлекательных интернет ресурсов, онлайн игр. Обучении в приоритете.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Arial Black" panose="020B0A04020102020204" pitchFamily="34" charset="0"/>
              </a:rPr>
              <a:t>Способствовать формированию </a:t>
            </a:r>
            <a:r>
              <a:rPr lang="ru-RU" sz="2400" dirty="0" err="1" smtClean="0">
                <a:latin typeface="Arial Black" panose="020B0A04020102020204" pitchFamily="34" charset="0"/>
              </a:rPr>
              <a:t>пособности</a:t>
            </a:r>
            <a:r>
              <a:rPr lang="ru-RU" sz="2400" dirty="0" smtClean="0">
                <a:latin typeface="Arial Black" panose="020B0A04020102020204" pitchFamily="34" charset="0"/>
              </a:rPr>
              <a:t> как самообучению, как результат.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0840" y="3950100"/>
            <a:ext cx="2203476" cy="25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1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142875"/>
            <a:ext cx="7407275" cy="4143375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Если мы будем учить сегодня так,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как мы учили вчера,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мы украдем у детей завтра.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Джон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Дьюи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>(американский философ и педагог)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3857625"/>
            <a:ext cx="7407275" cy="26431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9220" name="Picture 2" descr="C:\Users\PC\Desktop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929063"/>
            <a:ext cx="3357562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C:\Users\PC\Desktop\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929063"/>
            <a:ext cx="3429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54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28292" y="1413636"/>
            <a:ext cx="4371975" cy="501764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СПАСИБО ЗА ВНИМАНИЕ!!!</a:t>
            </a: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H="1">
            <a:off x="6069331" y="3161157"/>
            <a:ext cx="1663065" cy="28802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50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144" y="143256"/>
            <a:ext cx="8845343" cy="5767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«НЕПРЕОДОЛИМЫЕ»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ТРУДНОСТИ</a:t>
            </a:r>
          </a:p>
          <a:p>
            <a:pPr algn="just">
              <a:lnSpc>
                <a:spcPct val="110000"/>
              </a:lnSpc>
            </a:pPr>
            <a:r>
              <a:rPr lang="ru-RU" sz="36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технический </a:t>
            </a:r>
            <a:r>
              <a:rPr lang="ru-RU" sz="36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дефицит</a:t>
            </a:r>
            <a:endParaRPr lang="ru-RU" sz="2800" dirty="0">
              <a:latin typeface="Comic Sans MS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недостаточная </a:t>
            </a:r>
            <a:r>
              <a:rPr lang="ru-RU" sz="3600" b="1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готовность педагогов </a:t>
            </a:r>
            <a:r>
              <a:rPr lang="ru-RU" sz="3600" b="1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к использованию ЭОР</a:t>
            </a:r>
          </a:p>
          <a:p>
            <a:pPr>
              <a:lnSpc>
                <a:spcPct val="115000"/>
              </a:lnSpc>
            </a:pPr>
            <a:endParaRPr lang="en-US" sz="3600" b="1" dirty="0" smtClean="0">
              <a:solidFill>
                <a:srgbClr val="00000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sz="6000" b="1" u="sng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endParaRPr lang="ru-RU" sz="3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826" y="3212976"/>
            <a:ext cx="3846280" cy="332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462" y="4866696"/>
            <a:ext cx="1782257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85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НЕПРЕОДОЛИМЫХ ТРУДНОСТЕЙ НЕ БЫВАЕТ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Содержимое 3" descr="Motiviruyushhaya-informatsiy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925366" y="1521123"/>
            <a:ext cx="3199084" cy="3855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9674" y="5376432"/>
            <a:ext cx="82413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Comic Sans MS" pitchFamily="66" charset="0"/>
              </a:rPr>
              <a:t>ЕСТЬ ТРУДНОСТИ, КОТОРЫЕ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ЛЕНЬ</a:t>
            </a:r>
            <a:r>
              <a:rPr lang="ru-RU" sz="4000" b="1" dirty="0" smtClean="0">
                <a:latin typeface="Comic Sans MS" pitchFamily="66" charset="0"/>
              </a:rPr>
              <a:t> ПРЕОДОЛЕВАТЬ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889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44655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16586" y="207264"/>
            <a:ext cx="1427415" cy="1926336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8912" y="352489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sz="5400" dirty="0">
                <a:solidFill>
                  <a:srgbClr val="002060"/>
                </a:solidFill>
                <a:latin typeface="Comic Sans MS" pitchFamily="66" charset="0"/>
                <a:ea typeface="+mj-ea"/>
                <a:cs typeface="+mj-cs"/>
              </a:rPr>
              <a:t>litlebridge.com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/>
          <a:srcRect/>
          <a:stretch/>
        </p:blipFill>
        <p:spPr>
          <a:xfrm>
            <a:off x="438912" y="1743458"/>
            <a:ext cx="3968496" cy="448246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99308" y="315913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Comic Sans MS" pitchFamily="66" charset="0"/>
              </a:rPr>
              <a:t>starfall.com</a:t>
            </a:r>
            <a:endParaRPr lang="ru-RU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628" y="1706880"/>
            <a:ext cx="4042172" cy="446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71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du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404" y="401929"/>
            <a:ext cx="1980569" cy="17924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ОБУЧЕНИЕ ТЕХНИКЕ ЧТЕНИЯ</a:t>
            </a:r>
            <a:b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Comic Sans MS" pitchFamily="66" charset="0"/>
              </a:rPr>
              <a:t>starfall.com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36715" y="2164109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40" y="108522"/>
            <a:ext cx="1475232" cy="1475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672603" y="737616"/>
            <a:ext cx="701604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5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60022" y="1399057"/>
            <a:ext cx="7329488" cy="51577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45" y="3366"/>
            <a:ext cx="1562732" cy="14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10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417</Words>
  <Application>Microsoft Office PowerPoint</Application>
  <PresentationFormat>Экран (4:3)</PresentationFormat>
  <Paragraphs>92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1_Тема Office</vt:lpstr>
      <vt:lpstr>ПРОБЛЕМА: НИЗКАЯ МОТИВАЦИЯ К ИЗУЧЕНИЮ ИНОСТРАННОГО ЯЗЫКА</vt:lpstr>
      <vt:lpstr>Слайд 2</vt:lpstr>
      <vt:lpstr>Цель - внедрение в учебный процесс ЭОР littlebridge, starfall при изучении АЯ в начальной школе.</vt:lpstr>
      <vt:lpstr>Слайд 4</vt:lpstr>
      <vt:lpstr>НЕПРЕОДОЛИМЫХ ТРУДНОСТЕЙ НЕ БЫВАЕТ</vt:lpstr>
      <vt:lpstr>Слайд 6</vt:lpstr>
      <vt:lpstr>ОБУЧЕНИЕ ТЕХНИКЕ ЧТЕНИЯ starfall.com</vt:lpstr>
      <vt:lpstr>Слайд 8</vt:lpstr>
      <vt:lpstr>Слайд 9</vt:lpstr>
      <vt:lpstr>ИНТЕРАКТИВНЫЙ КЛАСС</vt:lpstr>
      <vt:lpstr>Слайд 11</vt:lpstr>
      <vt:lpstr>КОНСУЛЬТАЦИИ УЧАЩИХСЯ ПО ИСПОЛЬЗОВАНИЮ ЭОР</vt:lpstr>
      <vt:lpstr>ПРОДУКТЫ</vt:lpstr>
      <vt:lpstr>VK.COM  Сообщество: Зыковская СОШ ENGLISH TEACHERS</vt:lpstr>
      <vt:lpstr>Слайд 15</vt:lpstr>
      <vt:lpstr>ЛЕКСИЧЕСКИЕ КАРТОЧКИ ДЛЯ УЧАЩИХСЯ</vt:lpstr>
      <vt:lpstr>Карточки-шпаргалки для родителей</vt:lpstr>
      <vt:lpstr>???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Тестирование</vt:lpstr>
      <vt:lpstr>ПОЗИТИВНАЯ МОТИВАЦИЯ!!  </vt:lpstr>
      <vt:lpstr>ОБРАЗОВАТЕЛЬНЫЕ ИНТЕРНЕТ РЕСУРСЫ – как способ создания позитивной мотивации. </vt:lpstr>
      <vt:lpstr>Если мы будем учить сегодня так,  как мы учили вчера,  мы украдем у детей завтра. Джон Дьюи (американский философ и педагог) 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17</cp:revision>
  <dcterms:created xsi:type="dcterms:W3CDTF">2019-03-23T13:19:53Z</dcterms:created>
  <dcterms:modified xsi:type="dcterms:W3CDTF">2021-02-03T08:24:58Z</dcterms:modified>
</cp:coreProperties>
</file>