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3 кл Э начало года</c:v>
                </c:pt>
              </c:strCache>
            </c:strRef>
          </c:tx>
          <c:cat>
            <c:strRef>
              <c:f>'Лист1'!$A$2:$A$8</c:f>
              <c:strCache>
                <c:ptCount val="7"/>
                <c:pt idx="0">
                  <c:v>числа и величины</c:v>
                </c:pt>
                <c:pt idx="1">
                  <c:v>арифметические действия</c:v>
                </c:pt>
                <c:pt idx="2">
                  <c:v>текстовые задачи</c:v>
                </c:pt>
                <c:pt idx="3">
                  <c:v>геометрические фигуры</c:v>
                </c:pt>
                <c:pt idx="4">
                  <c:v>геом. величины</c:v>
                </c:pt>
                <c:pt idx="5">
                  <c:v>работа с информацией</c:v>
                </c:pt>
                <c:pt idx="6">
                  <c:v>в целом</c:v>
                </c:pt>
              </c:strCache>
            </c:strRef>
          </c:cat>
          <c:val>
            <c:numRef>
              <c:f>'Лист1'!$B$2:$B$8</c:f>
              <c:numCache>
                <c:formatCode>General</c:formatCode>
                <c:ptCount val="7"/>
                <c:pt idx="0">
                  <c:v>88</c:v>
                </c:pt>
                <c:pt idx="1">
                  <c:v>76</c:v>
                </c:pt>
                <c:pt idx="2">
                  <c:v>48</c:v>
                </c:pt>
                <c:pt idx="3">
                  <c:v>80</c:v>
                </c:pt>
                <c:pt idx="4">
                  <c:v>43</c:v>
                </c:pt>
                <c:pt idx="6">
                  <c:v>69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3 кл К начало года</c:v>
                </c:pt>
              </c:strCache>
            </c:strRef>
          </c:tx>
          <c:cat>
            <c:strRef>
              <c:f>'Лист1'!$A$2:$A$8</c:f>
              <c:strCache>
                <c:ptCount val="7"/>
                <c:pt idx="0">
                  <c:v>числа и величины</c:v>
                </c:pt>
                <c:pt idx="1">
                  <c:v>арифметические действия</c:v>
                </c:pt>
                <c:pt idx="2">
                  <c:v>текстовые задачи</c:v>
                </c:pt>
                <c:pt idx="3">
                  <c:v>геометрические фигуры</c:v>
                </c:pt>
                <c:pt idx="4">
                  <c:v>геом. величины</c:v>
                </c:pt>
                <c:pt idx="5">
                  <c:v>работа с информацией</c:v>
                </c:pt>
                <c:pt idx="6">
                  <c:v>в целом</c:v>
                </c:pt>
              </c:strCache>
            </c:strRef>
          </c:cat>
          <c:val>
            <c:numRef>
              <c:f>'Лист1'!$C$2:$C$8</c:f>
              <c:numCache>
                <c:formatCode>General</c:formatCode>
                <c:ptCount val="7"/>
                <c:pt idx="0">
                  <c:v>75</c:v>
                </c:pt>
                <c:pt idx="1">
                  <c:v>55</c:v>
                </c:pt>
                <c:pt idx="2">
                  <c:v>32</c:v>
                </c:pt>
                <c:pt idx="3">
                  <c:v>50</c:v>
                </c:pt>
                <c:pt idx="4">
                  <c:v>38</c:v>
                </c:pt>
                <c:pt idx="6">
                  <c:v>51</c:v>
                </c:pt>
              </c:numCache>
            </c:numRef>
          </c:val>
        </c:ser>
        <c:ser>
          <c:idx val="2"/>
          <c:order val="2"/>
          <c:tx>
            <c:strRef>
              <c:f>'Лист1'!$D$1</c:f>
              <c:strCache>
                <c:ptCount val="1"/>
                <c:pt idx="0">
                  <c:v>3 кл Э конец г</c:v>
                </c:pt>
              </c:strCache>
            </c:strRef>
          </c:tx>
          <c:cat>
            <c:strRef>
              <c:f>'Лист1'!$A$2:$A$8</c:f>
              <c:strCache>
                <c:ptCount val="7"/>
                <c:pt idx="0">
                  <c:v>числа и величины</c:v>
                </c:pt>
                <c:pt idx="1">
                  <c:v>арифметические действия</c:v>
                </c:pt>
                <c:pt idx="2">
                  <c:v>текстовые задачи</c:v>
                </c:pt>
                <c:pt idx="3">
                  <c:v>геометрические фигуры</c:v>
                </c:pt>
                <c:pt idx="4">
                  <c:v>геом. величины</c:v>
                </c:pt>
                <c:pt idx="5">
                  <c:v>работа с информацией</c:v>
                </c:pt>
                <c:pt idx="6">
                  <c:v>в целом</c:v>
                </c:pt>
              </c:strCache>
            </c:strRef>
          </c:cat>
          <c:val>
            <c:numRef>
              <c:f>'Лист1'!$D$2:$D$8</c:f>
              <c:numCache>
                <c:formatCode>General</c:formatCode>
                <c:ptCount val="7"/>
                <c:pt idx="0">
                  <c:v>71</c:v>
                </c:pt>
                <c:pt idx="1">
                  <c:v>79</c:v>
                </c:pt>
                <c:pt idx="2">
                  <c:v>55</c:v>
                </c:pt>
                <c:pt idx="3">
                  <c:v>76</c:v>
                </c:pt>
                <c:pt idx="4">
                  <c:v>93</c:v>
                </c:pt>
                <c:pt idx="5">
                  <c:v>63</c:v>
                </c:pt>
                <c:pt idx="6">
                  <c:v>70</c:v>
                </c:pt>
              </c:numCache>
            </c:numRef>
          </c:val>
        </c:ser>
        <c:ser>
          <c:idx val="3"/>
          <c:order val="3"/>
          <c:tx>
            <c:strRef>
              <c:f>'Лист1'!$E$1</c:f>
              <c:strCache>
                <c:ptCount val="1"/>
                <c:pt idx="0">
                  <c:v>3 класс К конец года</c:v>
                </c:pt>
              </c:strCache>
            </c:strRef>
          </c:tx>
          <c:cat>
            <c:strRef>
              <c:f>'Лист1'!$A$2:$A$8</c:f>
              <c:strCache>
                <c:ptCount val="7"/>
                <c:pt idx="0">
                  <c:v>числа и величины</c:v>
                </c:pt>
                <c:pt idx="1">
                  <c:v>арифметические действия</c:v>
                </c:pt>
                <c:pt idx="2">
                  <c:v>текстовые задачи</c:v>
                </c:pt>
                <c:pt idx="3">
                  <c:v>геометрические фигуры</c:v>
                </c:pt>
                <c:pt idx="4">
                  <c:v>геом. величины</c:v>
                </c:pt>
                <c:pt idx="5">
                  <c:v>работа с информацией</c:v>
                </c:pt>
                <c:pt idx="6">
                  <c:v>в целом</c:v>
                </c:pt>
              </c:strCache>
            </c:strRef>
          </c:cat>
          <c:val>
            <c:numRef>
              <c:f>'Лист1'!$E$2:$E$8</c:f>
              <c:numCache>
                <c:formatCode>General</c:formatCode>
                <c:ptCount val="7"/>
                <c:pt idx="0">
                  <c:v>44</c:v>
                </c:pt>
                <c:pt idx="1">
                  <c:v>59</c:v>
                </c:pt>
                <c:pt idx="2">
                  <c:v>31</c:v>
                </c:pt>
                <c:pt idx="3">
                  <c:v>48</c:v>
                </c:pt>
                <c:pt idx="4">
                  <c:v>62</c:v>
                </c:pt>
                <c:pt idx="5">
                  <c:v>43</c:v>
                </c:pt>
                <c:pt idx="6">
                  <c:v>46</c:v>
                </c:pt>
              </c:numCache>
            </c:numRef>
          </c:val>
        </c:ser>
        <c:axId val="75211520"/>
        <c:axId val="75213056"/>
      </c:barChart>
      <c:catAx>
        <c:axId val="75211520"/>
        <c:scaling>
          <c:orientation val="minMax"/>
        </c:scaling>
        <c:axPos val="b"/>
        <c:tickLblPos val="nextTo"/>
        <c:crossAx val="75213056"/>
        <c:crosses val="autoZero"/>
        <c:auto val="1"/>
        <c:lblAlgn val="ctr"/>
        <c:lblOffset val="100"/>
      </c:catAx>
      <c:valAx>
        <c:axId val="75213056"/>
        <c:scaling>
          <c:orientation val="minMax"/>
        </c:scaling>
        <c:axPos val="l"/>
        <c:majorGridlines/>
        <c:numFmt formatCode="General" sourceLinked="1"/>
        <c:tickLblPos val="nextTo"/>
        <c:crossAx val="752115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экспериментальный класс</c:v>
                </c:pt>
              </c:strCache>
            </c:strRef>
          </c:tx>
          <c:cat>
            <c:strRef>
              <c:f>'Лист1'!$A$2:$A$8</c:f>
              <c:strCache>
                <c:ptCount val="7"/>
                <c:pt idx="0">
                  <c:v>числа и величины</c:v>
                </c:pt>
                <c:pt idx="1">
                  <c:v>арифм действия</c:v>
                </c:pt>
                <c:pt idx="2">
                  <c:v>текстовые задачи</c:v>
                </c:pt>
                <c:pt idx="3">
                  <c:v>геом. фигуры</c:v>
                </c:pt>
                <c:pt idx="4">
                  <c:v>геометрические величины</c:v>
                </c:pt>
                <c:pt idx="5">
                  <c:v>работа с информацией</c:v>
                </c:pt>
                <c:pt idx="6">
                  <c:v>в целом</c:v>
                </c:pt>
              </c:strCache>
            </c:strRef>
          </c:cat>
          <c:val>
            <c:numRef>
              <c:f>'Лист1'!$B$2:$B$8</c:f>
              <c:numCache>
                <c:formatCode>General</c:formatCode>
                <c:ptCount val="7"/>
                <c:pt idx="0">
                  <c:v>71</c:v>
                </c:pt>
                <c:pt idx="1">
                  <c:v>79</c:v>
                </c:pt>
                <c:pt idx="2">
                  <c:v>55</c:v>
                </c:pt>
                <c:pt idx="3">
                  <c:v>76</c:v>
                </c:pt>
                <c:pt idx="4">
                  <c:v>93</c:v>
                </c:pt>
                <c:pt idx="5">
                  <c:v>63</c:v>
                </c:pt>
                <c:pt idx="6">
                  <c:v>70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контрольный класс</c:v>
                </c:pt>
              </c:strCache>
            </c:strRef>
          </c:tx>
          <c:cat>
            <c:strRef>
              <c:f>'Лист1'!$A$2:$A$8</c:f>
              <c:strCache>
                <c:ptCount val="7"/>
                <c:pt idx="0">
                  <c:v>числа и величины</c:v>
                </c:pt>
                <c:pt idx="1">
                  <c:v>арифм действия</c:v>
                </c:pt>
                <c:pt idx="2">
                  <c:v>текстовые задачи</c:v>
                </c:pt>
                <c:pt idx="3">
                  <c:v>геом. фигуры</c:v>
                </c:pt>
                <c:pt idx="4">
                  <c:v>геометрические величины</c:v>
                </c:pt>
                <c:pt idx="5">
                  <c:v>работа с информацией</c:v>
                </c:pt>
                <c:pt idx="6">
                  <c:v>в целом</c:v>
                </c:pt>
              </c:strCache>
            </c:strRef>
          </c:cat>
          <c:val>
            <c:numRef>
              <c:f>'Лист1'!$C$2:$C$8</c:f>
              <c:numCache>
                <c:formatCode>General</c:formatCode>
                <c:ptCount val="7"/>
                <c:pt idx="0">
                  <c:v>44</c:v>
                </c:pt>
                <c:pt idx="1">
                  <c:v>59</c:v>
                </c:pt>
                <c:pt idx="2">
                  <c:v>31</c:v>
                </c:pt>
                <c:pt idx="3">
                  <c:v>48</c:v>
                </c:pt>
                <c:pt idx="4">
                  <c:v>62</c:v>
                </c:pt>
                <c:pt idx="5">
                  <c:v>43</c:v>
                </c:pt>
                <c:pt idx="6">
                  <c:v>46</c:v>
                </c:pt>
              </c:numCache>
            </c:numRef>
          </c:val>
        </c:ser>
        <c:ser>
          <c:idx val="2"/>
          <c:order val="2"/>
          <c:tx>
            <c:strRef>
              <c:f>'Лист1'!$D$1</c:f>
              <c:strCache>
                <c:ptCount val="1"/>
                <c:pt idx="0">
                  <c:v>выборка по России</c:v>
                </c:pt>
              </c:strCache>
            </c:strRef>
          </c:tx>
          <c:cat>
            <c:strRef>
              <c:f>'Лист1'!$A$2:$A$8</c:f>
              <c:strCache>
                <c:ptCount val="7"/>
                <c:pt idx="0">
                  <c:v>числа и величины</c:v>
                </c:pt>
                <c:pt idx="1">
                  <c:v>арифм действия</c:v>
                </c:pt>
                <c:pt idx="2">
                  <c:v>текстовые задачи</c:v>
                </c:pt>
                <c:pt idx="3">
                  <c:v>геом. фигуры</c:v>
                </c:pt>
                <c:pt idx="4">
                  <c:v>геометрические величины</c:v>
                </c:pt>
                <c:pt idx="5">
                  <c:v>работа с информацией</c:v>
                </c:pt>
                <c:pt idx="6">
                  <c:v>в целом</c:v>
                </c:pt>
              </c:strCache>
            </c:strRef>
          </c:cat>
          <c:val>
            <c:numRef>
              <c:f>'Лист1'!$D$2:$D$8</c:f>
              <c:numCache>
                <c:formatCode>General</c:formatCode>
                <c:ptCount val="7"/>
                <c:pt idx="0">
                  <c:v>72</c:v>
                </c:pt>
                <c:pt idx="1">
                  <c:v>64</c:v>
                </c:pt>
                <c:pt idx="2">
                  <c:v>46</c:v>
                </c:pt>
                <c:pt idx="3">
                  <c:v>55</c:v>
                </c:pt>
                <c:pt idx="4">
                  <c:v>68</c:v>
                </c:pt>
                <c:pt idx="5">
                  <c:v>51</c:v>
                </c:pt>
                <c:pt idx="6">
                  <c:v>57</c:v>
                </c:pt>
              </c:numCache>
            </c:numRef>
          </c:val>
        </c:ser>
        <c:axId val="79401344"/>
        <c:axId val="79402880"/>
      </c:barChart>
      <c:catAx>
        <c:axId val="79401344"/>
        <c:scaling>
          <c:orientation val="minMax"/>
        </c:scaling>
        <c:axPos val="b"/>
        <c:tickLblPos val="nextTo"/>
        <c:crossAx val="79402880"/>
        <c:crosses val="autoZero"/>
        <c:auto val="1"/>
        <c:lblAlgn val="ctr"/>
        <c:lblOffset val="100"/>
      </c:catAx>
      <c:valAx>
        <c:axId val="79402880"/>
        <c:scaling>
          <c:orientation val="minMax"/>
        </c:scaling>
        <c:axPos val="l"/>
        <c:majorGridlines/>
        <c:numFmt formatCode="General" sourceLinked="1"/>
        <c:tickLblPos val="nextTo"/>
        <c:crossAx val="794013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933129185207068"/>
          <c:y val="1.7232765066995927E-2"/>
          <c:w val="0.48485876691092716"/>
          <c:h val="0.6826131224008380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экспериментальный кл.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числа и величины</c:v>
                </c:pt>
                <c:pt idx="1">
                  <c:v>арифметические действия</c:v>
                </c:pt>
                <c:pt idx="2">
                  <c:v>текстовые задачи</c:v>
                </c:pt>
                <c:pt idx="3">
                  <c:v>геом. фигуры</c:v>
                </c:pt>
                <c:pt idx="4">
                  <c:v>геом.величины</c:v>
                </c:pt>
                <c:pt idx="5">
                  <c:v>в целом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88</c:v>
                </c:pt>
                <c:pt idx="1">
                  <c:v>76</c:v>
                </c:pt>
                <c:pt idx="2">
                  <c:v>48</c:v>
                </c:pt>
                <c:pt idx="3">
                  <c:v>80</c:v>
                </c:pt>
                <c:pt idx="4">
                  <c:v>43</c:v>
                </c:pt>
                <c:pt idx="5">
                  <c:v>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контрольный кл.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числа и величины</c:v>
                </c:pt>
                <c:pt idx="1">
                  <c:v>арифметические действия</c:v>
                </c:pt>
                <c:pt idx="2">
                  <c:v>текстовые задачи</c:v>
                </c:pt>
                <c:pt idx="3">
                  <c:v>геом. фигуры</c:v>
                </c:pt>
                <c:pt idx="4">
                  <c:v>геом.величины</c:v>
                </c:pt>
                <c:pt idx="5">
                  <c:v>в целом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75</c:v>
                </c:pt>
                <c:pt idx="1">
                  <c:v>55</c:v>
                </c:pt>
                <c:pt idx="2">
                  <c:v>32</c:v>
                </c:pt>
                <c:pt idx="3">
                  <c:v>50</c:v>
                </c:pt>
                <c:pt idx="4">
                  <c:v>38</c:v>
                </c:pt>
                <c:pt idx="5">
                  <c:v>51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выборка по России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числа и величины</c:v>
                </c:pt>
                <c:pt idx="1">
                  <c:v>арифметические действия</c:v>
                </c:pt>
                <c:pt idx="2">
                  <c:v>текстовые задачи</c:v>
                </c:pt>
                <c:pt idx="3">
                  <c:v>геом. фигуры</c:v>
                </c:pt>
                <c:pt idx="4">
                  <c:v>геом.величины</c:v>
                </c:pt>
                <c:pt idx="5">
                  <c:v>в целом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95</c:v>
                </c:pt>
                <c:pt idx="1">
                  <c:v>63</c:v>
                </c:pt>
                <c:pt idx="2">
                  <c:v>47</c:v>
                </c:pt>
                <c:pt idx="3">
                  <c:v>53</c:v>
                </c:pt>
                <c:pt idx="4">
                  <c:v>45</c:v>
                </c:pt>
                <c:pt idx="5">
                  <c:v>65</c:v>
                </c:pt>
              </c:numCache>
            </c:numRef>
          </c:val>
        </c:ser>
        <c:axId val="79444608"/>
        <c:axId val="79446400"/>
      </c:barChart>
      <c:catAx>
        <c:axId val="79444608"/>
        <c:scaling>
          <c:orientation val="minMax"/>
        </c:scaling>
        <c:axPos val="b"/>
        <c:tickLblPos val="nextTo"/>
        <c:crossAx val="79446400"/>
        <c:crosses val="autoZero"/>
        <c:auto val="1"/>
        <c:lblAlgn val="ctr"/>
        <c:lblOffset val="100"/>
      </c:catAx>
      <c:valAx>
        <c:axId val="79446400"/>
        <c:scaling>
          <c:orientation val="minMax"/>
        </c:scaling>
        <c:axPos val="l"/>
        <c:majorGridlines/>
        <c:numFmt formatCode="General" sourceLinked="1"/>
        <c:tickLblPos val="nextTo"/>
        <c:crossAx val="794446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214422"/>
            <a:ext cx="7772400" cy="30003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использования </a:t>
            </a:r>
            <a:r>
              <a:rPr lang="ru-RU" dirty="0" err="1" smtClean="0"/>
              <a:t>онлайн</a:t>
            </a:r>
            <a:r>
              <a:rPr lang="ru-RU" dirty="0" smtClean="0"/>
              <a:t> тренажера «</a:t>
            </a:r>
            <a:r>
              <a:rPr lang="ru-RU" dirty="0" err="1" smtClean="0"/>
              <a:t>Мат-решка</a:t>
            </a:r>
            <a:r>
              <a:rPr lang="ru-RU" dirty="0" smtClean="0"/>
              <a:t>» по материалам ВПР, электронной школы «</a:t>
            </a:r>
            <a:r>
              <a:rPr lang="ru-RU" dirty="0" err="1" smtClean="0"/>
              <a:t>Знаника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ВПР 4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496" y="836712"/>
          <a:ext cx="9108504" cy="6187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080120"/>
                <a:gridCol w="936104"/>
                <a:gridCol w="1152128"/>
                <a:gridCol w="936104"/>
                <a:gridCol w="1152128"/>
                <a:gridCol w="1043608"/>
              </a:tblGrid>
              <a:tr h="10081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Предметные умения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МБОУ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Зыковская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средняя общеобразовательная школа»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Средний % выполнения по всей  России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7550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Умение выполнять арифметические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действия.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0086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Умение вычислять значение числового выражения (содержащего 2–3 арифметических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действия).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214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Читать, записывать и сравнивать величины (массу, время, длину, площадь, скорость),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95796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Выполнять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построение геометрических фигур с заданными измерениями (отрезок, квадрат, прямоугольник)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95796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Умение работать с таблицами, схемами, графиками диаграммами.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Читать несложные готовые таблицы.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95796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Умение работать с таблицами, схемами, графиками диаграммами, анализировать и интерпретировать данные.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Выбор контрольного и экспериментального классов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628800"/>
          <a:ext cx="9144000" cy="3960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3"/>
                <a:gridCol w="1584176"/>
                <a:gridCol w="1800200"/>
                <a:gridCol w="1728192"/>
                <a:gridCol w="1691679"/>
              </a:tblGrid>
              <a:tr h="132014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Общее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время занятий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среднем в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неделю (время)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Всего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достижений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среднем в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неделю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(достижений)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2014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контрольный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108ч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 43 мин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мин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426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2014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экспериментальный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313ч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 9 мин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24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мин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1860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Результаты контрольного и экспериментального классов на начало и конец года по результатам мониторинга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Результаты контрольного и экспериментального классов в сравнении с выборкой по России (3 класс)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24744"/>
            <a:ext cx="4040188" cy="63976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Начало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052736"/>
            <a:ext cx="4041775" cy="63976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Конец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Содержимое 16"/>
          <p:cNvGraphicFramePr>
            <a:graphicFrameLocks noGrp="1"/>
          </p:cNvGraphicFramePr>
          <p:nvPr>
            <p:ph sz="quarter" idx="4"/>
          </p:nvPr>
        </p:nvGraphicFramePr>
        <p:xfrm>
          <a:off x="4211960" y="1772816"/>
          <a:ext cx="4932040" cy="435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Содержимое 17"/>
          <p:cNvGraphicFramePr>
            <a:graphicFrameLocks noGrp="1"/>
          </p:cNvGraphicFramePr>
          <p:nvPr>
            <p:ph sz="half" idx="2"/>
          </p:nvPr>
        </p:nvGraphicFramePr>
        <p:xfrm>
          <a:off x="0" y="1628800"/>
          <a:ext cx="4497388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230</Words>
  <Application>Microsoft Office PowerPoint</Application>
  <PresentationFormat>Экран (4:3)</PresentationFormat>
  <Paragraphs>155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Анализ результатов использования онлайн тренажера «Мат-решка» по материалам ВПР, электронной школы «Знаника»</vt:lpstr>
      <vt:lpstr>Результаты ВПР 4</vt:lpstr>
      <vt:lpstr>Выбор контрольного и экспериментального классов</vt:lpstr>
      <vt:lpstr>Результаты контрольного и экспериментального классов на начало и конец года по результатам мониторинга  </vt:lpstr>
      <vt:lpstr>Результаты контрольного и экспериментального классов в сравнении с выборкой по России (3 класс)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ВПР 4</dc:title>
  <dc:creator>ПК</dc:creator>
  <cp:lastModifiedBy>user2</cp:lastModifiedBy>
  <cp:revision>4</cp:revision>
  <dcterms:created xsi:type="dcterms:W3CDTF">2019-06-09T17:00:33Z</dcterms:created>
  <dcterms:modified xsi:type="dcterms:W3CDTF">2020-02-10T07:57:14Z</dcterms:modified>
</cp:coreProperties>
</file>