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66" r:id="rId2"/>
    <p:sldId id="256" r:id="rId3"/>
    <p:sldId id="287" r:id="rId4"/>
    <p:sldId id="259" r:id="rId5"/>
    <p:sldId id="263" r:id="rId6"/>
    <p:sldId id="267" r:id="rId7"/>
    <p:sldId id="264" r:id="rId8"/>
    <p:sldId id="272" r:id="rId9"/>
    <p:sldId id="284" r:id="rId10"/>
    <p:sldId id="279" r:id="rId11"/>
    <p:sldId id="285" r:id="rId12"/>
    <p:sldId id="268" r:id="rId13"/>
    <p:sldId id="286" r:id="rId14"/>
    <p:sldId id="275" r:id="rId15"/>
    <p:sldId id="273" r:id="rId16"/>
  </p:sldIdLst>
  <p:sldSz cx="9144000" cy="5143500" type="screen16x9"/>
  <p:notesSz cx="6858000" cy="9144000"/>
  <p:embeddedFontLst>
    <p:embeddedFont>
      <p:font typeface="Zilla Slab Light" charset="0"/>
      <p:bold r:id="rId18"/>
      <p:boldItalic r:id="rId19"/>
    </p:embeddedFont>
    <p:embeddedFont>
      <p:font typeface="Lato Light" charset="0"/>
      <p:regular r:id="rId20"/>
      <p:bold r:id="rId21"/>
      <p:italic r:id="rId22"/>
      <p:boldItalic r:id="rId23"/>
    </p:embeddedFont>
    <p:embeddedFont>
      <p:font typeface="Lato Hairline" charset="0"/>
      <p:regular r:id="rId24"/>
      <p:bold r:id="rId25"/>
      <p:italic r:id="rId26"/>
      <p:boldItalic r:id="rId27"/>
    </p:embeddedFont>
    <p:embeddedFont>
      <p:font typeface="Calibri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EBBB"/>
    <a:srgbClr val="AAE3A1"/>
    <a:srgbClr val="338226"/>
    <a:srgbClr val="832D2D"/>
    <a:srgbClr val="A23838"/>
    <a:srgbClr val="C04848"/>
    <a:srgbClr val="C45454"/>
    <a:srgbClr val="D0952A"/>
    <a:srgbClr val="808080"/>
    <a:srgbClr val="8C8C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59DF5CB-D980-4C52-8377-90C0B1F2CF50}">
  <a:tblStyle styleId="{659DF5CB-D980-4C52-8377-90C0B1F2CF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84" y="-5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41048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paint_transparent1.png"/>
          <p:cNvPicPr preferRelativeResize="0"/>
          <p:nvPr/>
        </p:nvPicPr>
        <p:blipFill rotWithShape="1">
          <a:blip r:embed="rId3">
            <a:alphaModFix/>
          </a:blip>
          <a:srcRect l="55211"/>
          <a:stretch/>
        </p:blipFill>
        <p:spPr>
          <a:xfrm>
            <a:off x="1" y="0"/>
            <a:ext cx="40956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208125" y="3287225"/>
            <a:ext cx="5250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descr="paint_transparent4.png"/>
          <p:cNvPicPr preferRelativeResize="0"/>
          <p:nvPr/>
        </p:nvPicPr>
        <p:blipFill rotWithShape="1">
          <a:blip r:embed="rId3">
            <a:alphaModFix/>
          </a:blip>
          <a:srcRect r="49954"/>
          <a:stretch/>
        </p:blipFill>
        <p:spPr>
          <a:xfrm>
            <a:off x="4567925" y="0"/>
            <a:ext cx="4576075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/>
          <p:nvPr/>
        </p:nvSpPr>
        <p:spPr>
          <a:xfrm>
            <a:off x="0" y="-150"/>
            <a:ext cx="5300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3914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685800" y="4135454"/>
            <a:ext cx="3914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457200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3293406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7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89775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2415136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3"/>
          </p:nvPr>
        </p:nvSpPr>
        <p:spPr>
          <a:xfrm>
            <a:off x="4340497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8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ircle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0" descr="paint_transparent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rectangle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1" descr="paint_transparent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999999"/>
                </a:solidFill>
              </a:defRPr>
            </a:lvl1pPr>
            <a:lvl2pPr lvl="1" algn="ctr" rtl="0">
              <a:buNone/>
              <a:defRPr>
                <a:solidFill>
                  <a:srgbClr val="999999"/>
                </a:solidFill>
              </a:defRPr>
            </a:lvl2pPr>
            <a:lvl3pPr lvl="2" algn="ctr" rtl="0">
              <a:buNone/>
              <a:defRPr>
                <a:solidFill>
                  <a:srgbClr val="999999"/>
                </a:solidFill>
              </a:defRPr>
            </a:lvl3pPr>
            <a:lvl4pPr lvl="3" algn="ctr" rtl="0">
              <a:buNone/>
              <a:defRPr>
                <a:solidFill>
                  <a:srgbClr val="999999"/>
                </a:solidFill>
              </a:defRPr>
            </a:lvl4pPr>
            <a:lvl5pPr lvl="4" algn="ctr" rtl="0">
              <a:buNone/>
              <a:defRPr>
                <a:solidFill>
                  <a:srgbClr val="999999"/>
                </a:solidFill>
              </a:defRPr>
            </a:lvl5pPr>
            <a:lvl6pPr lvl="5" algn="ctr" rtl="0">
              <a:buNone/>
              <a:defRPr>
                <a:solidFill>
                  <a:srgbClr val="999999"/>
                </a:solidFill>
              </a:defRPr>
            </a:lvl6pPr>
            <a:lvl7pPr lvl="6" algn="ctr" rtl="0">
              <a:buNone/>
              <a:defRPr>
                <a:solidFill>
                  <a:srgbClr val="999999"/>
                </a:solidFill>
              </a:defRPr>
            </a:lvl7pPr>
            <a:lvl8pPr lvl="7" algn="ctr" rtl="0">
              <a:buNone/>
              <a:defRPr>
                <a:solidFill>
                  <a:srgbClr val="999999"/>
                </a:solidFill>
              </a:defRPr>
            </a:lvl8pPr>
            <a:lvl9pPr lvl="8" algn="ctr" rtl="0">
              <a:buNone/>
              <a:defRPr>
                <a:solidFill>
                  <a:srgbClr val="999999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alf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" name="Google Shape;55;p12" descr="paint_transparent1.png"/>
          <p:cNvPicPr preferRelativeResize="0"/>
          <p:nvPr/>
        </p:nvPicPr>
        <p:blipFill rotWithShape="1">
          <a:blip r:embed="rId3">
            <a:alphaModFix/>
          </a:blip>
          <a:srcRect l="27161"/>
          <a:stretch/>
        </p:blipFill>
        <p:spPr>
          <a:xfrm>
            <a:off x="0" y="0"/>
            <a:ext cx="66605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CCCC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title" idx="4294967295"/>
          </p:nvPr>
        </p:nvSpPr>
        <p:spPr>
          <a:xfrm>
            <a:off x="1403648" y="1275606"/>
            <a:ext cx="5832648" cy="21602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Lato Light"/>
                <a:cs typeface="Lato Light"/>
                <a:sym typeface="Lato Light"/>
              </a:rPr>
              <a:t>Кандидат педагогических наук, 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Lato Light"/>
                <a:cs typeface="Lato Light"/>
                <a:sym typeface="Lato Light"/>
              </a:rPr>
              <a:t/>
            </a:r>
            <a:b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Lato Light"/>
                <a:cs typeface="Lato Light"/>
                <a:sym typeface="Lato Light"/>
              </a:rPr>
            </a:b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Lato Light"/>
                <a:cs typeface="Lato Light"/>
                <a:sym typeface="Lato Light"/>
              </a:rPr>
              <a:t>доцент, бизнес-тренер, 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Lato Light"/>
                <a:cs typeface="Lato Light"/>
                <a:sym typeface="Lato Light"/>
              </a:rPr>
              <a:t/>
            </a:r>
            <a:b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Lato Light"/>
                <a:cs typeface="Lato Light"/>
                <a:sym typeface="Lato Light"/>
              </a:rPr>
            </a:b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Lato Light"/>
                <a:cs typeface="Lato Light"/>
                <a:sym typeface="Lato Light"/>
              </a:rPr>
              <a:t>эксперт в области деловой коммуникации, автор «Школы практической риторики». </a:t>
            </a:r>
            <a:endParaRPr sz="24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Lato Light"/>
              <a:cs typeface="Lato Light"/>
              <a:sym typeface="Lato Light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ldNum" idx="12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999999"/>
                </a:solidFill>
              </a:rPr>
              <a:t>1</a:t>
            </a:fld>
            <a:endParaRPr>
              <a:solidFill>
                <a:srgbClr val="99999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6"/>
          <a:stretch/>
        </p:blipFill>
        <p:spPr>
          <a:xfrm>
            <a:off x="6228184" y="627534"/>
            <a:ext cx="2676696" cy="3803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6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771550"/>
            <a:ext cx="6048672" cy="34778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 Игровые;</a:t>
            </a:r>
            <a:br>
              <a:rPr lang="ru-RU" sz="4400" b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4400" b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ru-RU" sz="4400" b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4400" b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 Исследовательские;</a:t>
            </a:r>
            <a:br>
              <a:rPr lang="ru-RU" sz="4400" b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4400" b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ru-RU" sz="4400" b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4400" b="1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 Дискуссионные.</a:t>
            </a:r>
            <a:endParaRPr lang="ru-RU" sz="4400" b="1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ctrTitle"/>
          </p:nvPr>
        </p:nvSpPr>
        <p:spPr>
          <a:xfrm>
            <a:off x="474704" y="1339942"/>
            <a:ext cx="596950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Рефлексия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4294967295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fld>
            <a:endParaRPr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411510"/>
            <a:ext cx="18758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434343"/>
              </a:buClr>
              <a:buSzPts val="4800"/>
            </a:pPr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Lato Hairline"/>
              </a:rPr>
              <a:t>Шаг 4</a:t>
            </a:r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Lato Hairline"/>
              </a:rPr>
              <a:t>.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sym typeface="Lato Hairline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2968" y="3291830"/>
            <a:ext cx="5781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434343"/>
              </a:buClr>
              <a:buSzPts val="4800"/>
            </a:pPr>
            <a:r>
              <a:rPr lang="ru-RU" sz="30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 деле оценивай не себя, а результат действия</a:t>
            </a:r>
            <a:r>
              <a:rPr lang="ru-RU" sz="30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  <a:endParaRPr lang="en-US" sz="3000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>
              <a:buClr>
                <a:srgbClr val="434343"/>
              </a:buClr>
              <a:buSzPts val="4800"/>
            </a:pPr>
            <a:r>
              <a:rPr lang="en-US" sz="3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Lato Hairline"/>
              </a:rPr>
              <a:t> </a:t>
            </a:r>
            <a:r>
              <a:rPr lang="ru-RU" sz="3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Lato Hairline"/>
              </a:rPr>
              <a:t>В. Леви</a:t>
            </a:r>
            <a:endParaRPr lang="ru-RU" sz="30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sym typeface="Lato Hairline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36512" y="2931790"/>
            <a:ext cx="64087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83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>
            <a:spLocks noGrp="1"/>
          </p:cNvSpPr>
          <p:nvPr>
            <p:ph type="title"/>
          </p:nvPr>
        </p:nvSpPr>
        <p:spPr>
          <a:xfrm>
            <a:off x="107504" y="123478"/>
            <a:ext cx="7499176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256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Вопросы для рефлексии</a:t>
            </a:r>
            <a:endParaRPr b="1" dirty="0">
              <a:solidFill>
                <a:srgbClr val="F256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53" name="Google Shape;153;p25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367050"/>
              </p:ext>
            </p:extLst>
          </p:nvPr>
        </p:nvGraphicFramePr>
        <p:xfrm>
          <a:off x="251520" y="940732"/>
          <a:ext cx="6408712" cy="41910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204356"/>
                <a:gridCol w="3204356"/>
              </a:tblGrid>
              <a:tr h="4293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Дети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Взрослые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/>
                </a:tc>
              </a:tr>
              <a:tr h="815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7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С какой новой информацией вы познакомились сегодня?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7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Удалось ли нам </a:t>
                      </a:r>
                      <a:r>
                        <a:rPr lang="ru-RU" sz="17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достичь цели </a:t>
                      </a:r>
                      <a:r>
                        <a:rPr lang="ru-RU" sz="17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занятия?</a:t>
                      </a:r>
                      <a:endParaRPr lang="en-US" sz="17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7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/>
                </a:tc>
              </a:tr>
              <a:tr h="815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7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Какой опыт был вами получен в процессе…?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Какова была</a:t>
                      </a:r>
                      <a:r>
                        <a:rPr lang="ru-RU" sz="1700" b="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 степень активности участников? </a:t>
                      </a:r>
                      <a:endParaRPr lang="en-US" sz="1700" b="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algn="l"/>
                      <a:endParaRPr lang="ru-RU" sz="1700" b="0" i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/>
                </a:tc>
              </a:tr>
              <a:tr h="815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7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Какой вид работы вам понравился больше всего?</a:t>
                      </a:r>
                    </a:p>
                    <a:p>
                      <a:pPr algn="l"/>
                      <a:endParaRPr lang="ru-RU" sz="17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Какие методы были наиболее эффективными?</a:t>
                      </a:r>
                    </a:p>
                  </a:txBody>
                  <a:tcPr/>
                </a:tc>
              </a:tr>
              <a:tr h="10589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7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Какие знания вы собираетесь использоваться при…?</a:t>
                      </a:r>
                    </a:p>
                    <a:p>
                      <a:pPr algn="l"/>
                      <a:endParaRPr lang="ru-RU" sz="1700" b="0" i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7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Чт</a:t>
                      </a:r>
                      <a:r>
                        <a:rPr lang="ru-RU" sz="1700" b="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о можно и нужно изменить для повышения эффективности? </a:t>
                      </a:r>
                      <a:endParaRPr lang="ru-RU" sz="17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algn="l"/>
                      <a:endParaRPr lang="ru-RU" sz="1700" b="0" i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557213" y="339502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434343"/>
              </a:buClr>
              <a:buSzPts val="4800"/>
            </a:pPr>
            <a:r>
              <a:rPr lang="ru-RU" sz="4800" b="1" dirty="0">
                <a:solidFill>
                  <a:srgbClr val="127A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Lato Hairline"/>
              </a:rPr>
              <a:t>Шаг </a:t>
            </a:r>
            <a:r>
              <a:rPr lang="en-US" sz="4800" b="1" dirty="0" smtClean="0">
                <a:solidFill>
                  <a:srgbClr val="127A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Lato Hairline"/>
              </a:rPr>
              <a:t>5</a:t>
            </a:r>
            <a:r>
              <a:rPr lang="ru-RU" sz="4800" b="1" dirty="0" smtClean="0">
                <a:solidFill>
                  <a:srgbClr val="127A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Lato Hairline"/>
              </a:rPr>
              <a:t>.</a:t>
            </a:r>
            <a:r>
              <a:rPr lang="en-US" sz="4800" b="1" dirty="0" smtClean="0">
                <a:solidFill>
                  <a:srgbClr val="127A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Lato Hairline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15566"/>
            <a:ext cx="37620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434343"/>
              </a:buClr>
              <a:buSzPts val="4800"/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Lato Hairline"/>
              </a:rPr>
              <a:t>Обновление</a:t>
            </a:r>
            <a:endParaRPr lang="en-US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sym typeface="Lato Hairline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931790"/>
            <a:ext cx="6462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Бессмысленно продолжать делать то же самое и ждать других результатов</a:t>
            </a:r>
            <a:r>
              <a:rPr lang="ru-RU" sz="30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  <a:endParaRPr lang="en-US" sz="3000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r"/>
            <a:r>
              <a:rPr lang="ru-RU" sz="3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</a:t>
            </a:r>
            <a:r>
              <a:rPr lang="ru-RU" sz="3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Эйнштейн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-72008" y="2571750"/>
            <a:ext cx="66602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21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 txBox="1">
            <a:spLocks noGrp="1"/>
          </p:cNvSpPr>
          <p:nvPr>
            <p:ph type="body" idx="4294967295"/>
          </p:nvPr>
        </p:nvSpPr>
        <p:spPr>
          <a:xfrm>
            <a:off x="5148064" y="483518"/>
            <a:ext cx="3966820" cy="309634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400" b="1" dirty="0" smtClean="0">
                <a:solidFill>
                  <a:srgbClr val="C2E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Lato Hairline"/>
                <a:cs typeface="Lato Hairline"/>
                <a:sym typeface="Lato Hairline"/>
              </a:rPr>
              <a:t>Факторы, обусловливающие изменения:</a:t>
            </a:r>
            <a:endParaRPr sz="3400" b="1" dirty="0">
              <a:solidFill>
                <a:srgbClr val="C2EB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Lato Hairline"/>
              <a:cs typeface="Lato Hairline"/>
              <a:sym typeface="Lato Hairline"/>
            </a:endParaRPr>
          </a:p>
        </p:txBody>
      </p:sp>
      <p:sp>
        <p:nvSpPr>
          <p:cNvPr id="220" name="Google Shape;220;p32"/>
          <p:cNvSpPr/>
          <p:nvPr/>
        </p:nvSpPr>
        <p:spPr>
          <a:xfrm>
            <a:off x="323528" y="588360"/>
            <a:ext cx="4536504" cy="3855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71450" rtl="0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ea typeface="Lato Light"/>
                <a:cs typeface="Lato Light"/>
                <a:sym typeface="Lato Light"/>
              </a:rPr>
              <a:t>п</a:t>
            </a:r>
            <a:r>
              <a:rPr lang="ru-RU" sz="2400" dirty="0" smtClean="0"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ea typeface="Lato Light"/>
                <a:cs typeface="Lato Light"/>
                <a:sym typeface="Lato Light"/>
              </a:rPr>
              <a:t>оправки в нормативно-правовой базе;</a:t>
            </a:r>
          </a:p>
          <a:p>
            <a:pPr marL="171450" lvl="0" indent="-171450" rtl="0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ea typeface="Lato Light"/>
                <a:cs typeface="Lato Light"/>
                <a:sym typeface="Lato Light"/>
              </a:rPr>
              <a:t>с</a:t>
            </a:r>
            <a:r>
              <a:rPr lang="ru-RU" sz="2400" dirty="0" smtClean="0"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ea typeface="Lato Light"/>
                <a:cs typeface="Lato Light"/>
                <a:sym typeface="Lato Light"/>
              </a:rPr>
              <a:t>мена возрастных/</a:t>
            </a:r>
          </a:p>
          <a:p>
            <a:pPr lvl="0" rtl="0">
              <a:spcAft>
                <a:spcPts val="0"/>
              </a:spcAft>
            </a:pPr>
            <a:r>
              <a:rPr lang="ru-RU" sz="2400" dirty="0" smtClean="0"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ea typeface="Lato Light"/>
                <a:cs typeface="Lato Light"/>
                <a:sym typeface="Lato Light"/>
              </a:rPr>
              <a:t>   </a:t>
            </a:r>
            <a:r>
              <a:rPr lang="ru-RU" sz="2400" dirty="0" err="1" smtClean="0"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ea typeface="Lato Light"/>
                <a:cs typeface="Lato Light"/>
                <a:sym typeface="Lato Light"/>
              </a:rPr>
              <a:t>поколенческих</a:t>
            </a:r>
            <a:r>
              <a:rPr lang="ru-RU" sz="2400" dirty="0" smtClean="0"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ea typeface="Lato Light"/>
                <a:cs typeface="Lato Light"/>
                <a:sym typeface="Lato Light"/>
              </a:rPr>
              <a:t> групп;</a:t>
            </a:r>
          </a:p>
          <a:p>
            <a:pPr marL="171450" lvl="0" indent="-171450" rtl="0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ea typeface="Lato Light"/>
                <a:cs typeface="Lato Light"/>
                <a:sym typeface="Lato Light"/>
              </a:rPr>
              <a:t>н</a:t>
            </a:r>
            <a:r>
              <a:rPr lang="ru-RU" sz="2400" dirty="0" smtClean="0"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ea typeface="Lato Light"/>
                <a:cs typeface="Lato Light"/>
                <a:sym typeface="Lato Light"/>
              </a:rPr>
              <a:t>арушение баланса системы </a:t>
            </a:r>
            <a:r>
              <a:rPr lang="ru-RU" sz="2400" dirty="0" smtClean="0">
                <a:solidFill>
                  <a:srgbClr val="D095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ea typeface="Lato Light"/>
                <a:cs typeface="Lato Light"/>
                <a:sym typeface="Lato Light"/>
              </a:rPr>
              <a:t>«цель –  метод - результат»</a:t>
            </a:r>
            <a:r>
              <a:rPr lang="ru-RU" sz="2400" dirty="0" smtClean="0"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ea typeface="Lato Light"/>
                <a:cs typeface="Lato Light"/>
                <a:sym typeface="Lato Light"/>
              </a:rPr>
              <a:t>;</a:t>
            </a:r>
          </a:p>
          <a:p>
            <a:pPr marL="171450" lvl="0" indent="-171450" rtl="0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ea typeface="Lato Light"/>
                <a:cs typeface="Lato Light"/>
                <a:sym typeface="Lato Light"/>
              </a:rPr>
              <a:t>н</a:t>
            </a:r>
            <a:r>
              <a:rPr lang="ru-RU" sz="2400" dirty="0" smtClean="0"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ea typeface="Lato Light"/>
                <a:cs typeface="Lato Light"/>
                <a:sym typeface="Lato Light"/>
              </a:rPr>
              <a:t>овый опыт. </a:t>
            </a:r>
            <a:endParaRPr sz="2400" dirty="0">
              <a:solidFill>
                <a:srgbClr val="66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1" name="Google Shape;221;p32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7" name="Google Shape;226;p33"/>
          <p:cNvSpPr/>
          <p:nvPr/>
        </p:nvSpPr>
        <p:spPr>
          <a:xfrm>
            <a:off x="953220" y="123478"/>
            <a:ext cx="2610667" cy="4824536"/>
          </a:xfrm>
          <a:custGeom>
            <a:avLst/>
            <a:gdLst/>
            <a:ahLst/>
            <a:cxnLst/>
            <a:rect l="l" t="t" r="r" b="b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ln>
            <a:solidFill>
              <a:schemeClr val="accent6">
                <a:lumMod val="40000"/>
                <a:lumOff val="60000"/>
              </a:schemeClr>
            </a:solidFill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40" y="1027641"/>
            <a:ext cx="4572000" cy="32624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Григорьева </a:t>
            </a:r>
          </a:p>
          <a:p>
            <a:pPr algn="ctr">
              <a:buFontTx/>
              <a:buNone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Алла </a:t>
            </a:r>
          </a:p>
          <a:p>
            <a:pPr algn="ctr">
              <a:buFontTx/>
              <a:buNone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__________________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buFontTx/>
              <a:buNone/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канд.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пед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наук, доцент, </a:t>
            </a:r>
          </a:p>
          <a:p>
            <a:pPr algn="ctr">
              <a:buFontTx/>
              <a:buNone/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бизнес-тренер</a:t>
            </a:r>
            <a:endParaRPr lang="ru-RU" sz="1000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buFontTx/>
              <a:buNone/>
            </a:pPr>
            <a:endParaRPr lang="ru-RU" sz="8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buFontTx/>
              <a:buNone/>
            </a:pPr>
            <a:r>
              <a:rPr lang="ru-RU" sz="1800" b="1" dirty="0">
                <a:solidFill>
                  <a:srgbClr val="832D2D"/>
                </a:solidFill>
                <a:latin typeface="Calibri" pitchFamily="34" charset="0"/>
              </a:rPr>
              <a:t>8-(8793)-400-764, </a:t>
            </a:r>
          </a:p>
          <a:p>
            <a:pPr algn="ctr">
              <a:buFontTx/>
              <a:buNone/>
            </a:pPr>
            <a:r>
              <a:rPr lang="ru-RU" sz="1800" b="1" dirty="0">
                <a:solidFill>
                  <a:srgbClr val="832D2D"/>
                </a:solidFill>
                <a:latin typeface="Calibri" pitchFamily="34" charset="0"/>
              </a:rPr>
              <a:t>8 (903)-440-61-67</a:t>
            </a:r>
          </a:p>
          <a:p>
            <a:pPr algn="ctr">
              <a:buFontTx/>
              <a:buNone/>
            </a:pPr>
            <a:endParaRPr lang="ru-RU" sz="2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buFontTx/>
              <a:buNone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e-mail: </a:t>
            </a:r>
            <a:endParaRPr lang="ru-RU" b="1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  <a:p>
            <a:pPr algn="ctr">
              <a:buFontTx/>
              <a:buNone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podgotovka@pgu.ru</a:t>
            </a:r>
          </a:p>
          <a:p>
            <a:pPr algn="ctr">
              <a:buFontTx/>
              <a:buNone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instagram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:</a:t>
            </a:r>
          </a:p>
          <a:p>
            <a:pPr algn="ctr">
              <a:buFontTx/>
              <a:buNone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@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ave_grigorieva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19548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Спасибо </a:t>
            </a:r>
          </a:p>
          <a:p>
            <a:pPr algn="r"/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-30228" y="1059582"/>
            <a:ext cx="2369980" cy="15841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alibri" pitchFamily="34" charset="0"/>
                <a:ea typeface="Zilla Slab Light"/>
                <a:sym typeface="Zilla Slab Light"/>
              </a:rPr>
              <a:t>Ю</a:t>
            </a:r>
            <a:r>
              <a:rPr lang="ru-RU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alibri" pitchFamily="34" charset="0"/>
                <a:ea typeface="Zilla Slab Light"/>
                <a:sym typeface="Zilla Slab Light"/>
              </a:rPr>
              <a:t>И</a:t>
            </a:r>
            <a:r>
              <a:rPr lang="ru-RU" sz="7200" b="1" dirty="0" smtClean="0">
                <a:solidFill>
                  <a:srgbClr val="108A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alibri" pitchFamily="34" charset="0"/>
                <a:ea typeface="Zilla Slab Light"/>
                <a:sym typeface="Zilla Slab Light"/>
              </a:rPr>
              <a:t>Д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sz="7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27784" y="1805211"/>
            <a:ext cx="662473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Пять шагов на </a:t>
            </a:r>
            <a:r>
              <a:rPr lang="ru-RU" sz="3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пути к </a:t>
            </a:r>
            <a:r>
              <a:rPr lang="ru-RU" sz="3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повышению </a:t>
            </a:r>
            <a:r>
              <a:rPr lang="ru-RU" sz="3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эффективности </a:t>
            </a:r>
            <a:r>
              <a:rPr lang="ru-RU" sz="3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воспитания и обучения.</a:t>
            </a:r>
            <a:endParaRPr lang="ru-RU" sz="38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5486"/>
            <a:ext cx="7524328" cy="857400"/>
          </a:xfrm>
        </p:spPr>
        <p:txBody>
          <a:bodyPr/>
          <a:lstStyle/>
          <a:p>
            <a:pPr lvl="0"/>
            <a:r>
              <a:rPr lang="ru-RU" sz="3600" b="1" dirty="0" smtClean="0">
                <a:solidFill>
                  <a:srgbClr val="F574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Zilla Slab Light"/>
                <a:cs typeface="Zilla Slab Light"/>
                <a:sym typeface="Zilla Slab Light"/>
              </a:rPr>
              <a:t> Отряд ЮИД -     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Zilla Slab Light"/>
                <a:cs typeface="Zilla Slab Light"/>
                <a:sym typeface="Zilla Slab Light"/>
              </a:rPr>
              <a:t>        </a:t>
            </a:r>
            <a:r>
              <a:rPr lang="ru-RU" sz="3600" b="1" dirty="0" smtClean="0">
                <a:solidFill>
                  <a:srgbClr val="F574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Zilla Slab Light"/>
                <a:cs typeface="Zilla Slab Light"/>
                <a:sym typeface="Zilla Slab Light"/>
              </a:rPr>
              <a:t>Девизы: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36" y="1532379"/>
            <a:ext cx="3777576" cy="3415635"/>
          </a:xfrm>
        </p:spPr>
        <p:txBody>
          <a:bodyPr/>
          <a:lstStyle/>
          <a:p>
            <a:pPr marL="127000" indent="0"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Zilla Slab Light"/>
                <a:cs typeface="Zilla Slab Light"/>
                <a:sym typeface="Zilla Slab Light"/>
              </a:rPr>
              <a:t>творческое объединение школьников, ориентированное на работу по профилактике детского дорожно-транспортного травматизма и пропаганду правил дорожного движения.</a:t>
            </a:r>
          </a:p>
          <a:p>
            <a:endParaRPr lang="ru-RU" sz="20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550189" y="1454055"/>
            <a:ext cx="3902131" cy="3493959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</a:pP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 </a:t>
            </a:r>
            <a:r>
              <a:rPr lang="ru-RU" sz="2400" b="1" dirty="0">
                <a:solidFill>
                  <a:srgbClr val="F574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Zilla Slab Light"/>
                <a:cs typeface="Zilla Slab Light"/>
                <a:sym typeface="Zilla Slab Light"/>
              </a:rPr>
              <a:t>Изучи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ПДД сам!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</a:pP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>
                <a:solidFill>
                  <a:srgbClr val="F574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Zilla Slab Light"/>
                <a:cs typeface="Zilla Slab Light"/>
                <a:sym typeface="Zilla Slab Light"/>
              </a:rPr>
              <a:t>Научи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ПДД своих сверстников!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</a:pP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 </a:t>
            </a:r>
            <a:r>
              <a:rPr lang="ru-RU" sz="2400" b="1" dirty="0">
                <a:solidFill>
                  <a:srgbClr val="F574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Zilla Slab Light"/>
                <a:cs typeface="Zilla Slab Light"/>
                <a:sym typeface="Zilla Slab Light"/>
              </a:rPr>
              <a:t>Напомни</a:t>
            </a:r>
            <a:r>
              <a:rPr lang="ru-RU" sz="20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взрослым о культуре дорожного движения!</a:t>
            </a:r>
          </a:p>
          <a:p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6" name="Google Shape;161;p26"/>
          <p:cNvSpPr txBox="1">
            <a:spLocks/>
          </p:cNvSpPr>
          <p:nvPr/>
        </p:nvSpPr>
        <p:spPr>
          <a:xfrm>
            <a:off x="4297650" y="444797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algn="ctr"/>
            <a:fld id="{00000000-1234-1234-1234-123412341234}" type="slidenum">
              <a:rPr lang="en" sz="1600" smtClean="0">
                <a:solidFill>
                  <a:srgbClr val="999999"/>
                </a:solidFill>
                <a:latin typeface="Calibri" pitchFamily="34" charset="0"/>
              </a:rPr>
              <a:pPr algn="ctr"/>
              <a:t>3</a:t>
            </a:fld>
            <a:endParaRPr lang="en" sz="1600">
              <a:solidFill>
                <a:srgbClr val="999999"/>
              </a:solidFill>
              <a:latin typeface="Calibri" pitchFamily="34" charset="0"/>
            </a:endParaRPr>
          </a:p>
        </p:txBody>
      </p:sp>
      <p:sp>
        <p:nvSpPr>
          <p:cNvPr id="11" name="Google Shape;166;p26"/>
          <p:cNvSpPr/>
          <p:nvPr/>
        </p:nvSpPr>
        <p:spPr>
          <a:xfrm>
            <a:off x="6930993" y="3495599"/>
            <a:ext cx="113397" cy="150888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 pitchFamily="34" charset="0"/>
            </a:endParaRPr>
          </a:p>
        </p:txBody>
      </p:sp>
      <p:sp>
        <p:nvSpPr>
          <p:cNvPr id="14" name="Google Shape;59;p13"/>
          <p:cNvSpPr txBox="1">
            <a:spLocks/>
          </p:cNvSpPr>
          <p:nvPr/>
        </p:nvSpPr>
        <p:spPr>
          <a:xfrm>
            <a:off x="8795974" y="4582892"/>
            <a:ext cx="525600" cy="5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99999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999999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999999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999999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999999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999999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999999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999999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999999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algn="r"/>
            <a:fld id="{00000000-1234-1234-1234-123412341234}" type="slidenum">
              <a:rPr lang="en" sz="1600" smtClean="0">
                <a:latin typeface="Calibri" pitchFamily="34" charset="0"/>
              </a:rPr>
              <a:pPr algn="r"/>
              <a:t>3</a:t>
            </a:fld>
            <a:endParaRPr lang="en" sz="16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33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ctrTitle"/>
          </p:nvPr>
        </p:nvSpPr>
        <p:spPr>
          <a:xfrm>
            <a:off x="395536" y="1339942"/>
            <a:ext cx="596950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Постановка целей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4294967295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fld>
            <a:endParaRPr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28585"/>
            <a:ext cx="18758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434343"/>
              </a:buClr>
              <a:buSzPts val="4800"/>
            </a:pPr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Lato Hairline"/>
              </a:rPr>
              <a:t>Шаг </a:t>
            </a:r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Lato Hairline"/>
              </a:rPr>
              <a:t>0.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sym typeface="Lato Hairline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075806"/>
            <a:ext cx="5904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434343"/>
              </a:buClr>
              <a:buSzPts val="4800"/>
            </a:pPr>
            <a:r>
              <a:rPr lang="ru-RU" sz="30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Не имея конкретной цели, трудно добиться положительного результата</a:t>
            </a:r>
            <a:r>
              <a:rPr lang="ru-RU" sz="30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Lato Hairline"/>
              </a:rPr>
              <a:t>  </a:t>
            </a:r>
            <a:endParaRPr lang="en-US" sz="3000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sym typeface="Lato Hairline"/>
            </a:endParaRPr>
          </a:p>
          <a:p>
            <a:pPr lvl="0" algn="r">
              <a:buClr>
                <a:srgbClr val="434343"/>
              </a:buClr>
              <a:buSzPts val="4800"/>
            </a:pPr>
            <a:r>
              <a:rPr lang="ru-RU" sz="3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Lato Hairline"/>
              </a:rPr>
              <a:t>М. Монро</a:t>
            </a:r>
            <a:endParaRPr lang="ru-RU" sz="30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sym typeface="Lato Hairline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36512" y="2931790"/>
            <a:ext cx="64087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00593"/>
            <a:ext cx="18229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434343"/>
              </a:buClr>
              <a:buSzPts val="4800"/>
            </a:pPr>
            <a:r>
              <a:rPr lang="ru-RU" sz="4800" b="1" dirty="0">
                <a:solidFill>
                  <a:srgbClr val="DAA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Lato Hairline"/>
              </a:rPr>
              <a:t>Шаг</a:t>
            </a:r>
            <a:r>
              <a:rPr lang="ru-RU" sz="4400" b="1" dirty="0">
                <a:solidFill>
                  <a:srgbClr val="DAA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Lato Hairline"/>
              </a:rPr>
              <a:t> </a:t>
            </a:r>
            <a:r>
              <a:rPr lang="ru-RU" sz="4400" b="1" dirty="0" smtClean="0">
                <a:solidFill>
                  <a:srgbClr val="DAA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Lato Hairline"/>
              </a:rPr>
              <a:t>1.</a:t>
            </a:r>
            <a:endParaRPr lang="ru-RU" sz="4400" b="1" dirty="0">
              <a:solidFill>
                <a:srgbClr val="DAA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sym typeface="Lato Hairline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192" y="911498"/>
            <a:ext cx="633705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Понимание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аудитории</a:t>
            </a:r>
          </a:p>
          <a:p>
            <a:pPr lvl="0" algn="r"/>
            <a:endParaRPr lang="ru-RU" sz="4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/>
            <a:endParaRPr lang="ru-RU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203472" y="2715766"/>
            <a:ext cx="700772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30200">
              <a:spcBef>
                <a:spcPts val="600"/>
              </a:spcBef>
              <a:buClr>
                <a:srgbClr val="B7B7B7"/>
              </a:buClr>
              <a:buSzPts val="1600"/>
              <a:buFont typeface="Lato Light"/>
              <a:buChar char="×"/>
            </a:pPr>
            <a:r>
              <a:rPr lang="ru-RU" sz="30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Lato Light"/>
              </a:rPr>
              <a:t>Вы можете быть автором прекрасных идей, однако этого мало, надо уметь довести их до ума людей. </a:t>
            </a:r>
          </a:p>
          <a:p>
            <a:pPr marL="457200" lvl="0" indent="-330200" algn="r">
              <a:spcBef>
                <a:spcPts val="600"/>
              </a:spcBef>
              <a:buClr>
                <a:srgbClr val="B7B7B7"/>
              </a:buClr>
              <a:buSzPts val="1600"/>
              <a:buFont typeface="Lato Light"/>
              <a:buChar char="×"/>
            </a:pPr>
            <a:r>
              <a:rPr lang="ru-RU" sz="30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Lato Light"/>
              </a:rPr>
              <a:t>Л. </a:t>
            </a:r>
            <a:r>
              <a:rPr lang="ru-RU" sz="30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Lato Light"/>
              </a:rPr>
              <a:t>Якокка</a:t>
            </a:r>
            <a:endParaRPr lang="ru-RU" sz="3000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sym typeface="Lato Light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-36512" y="2427734"/>
            <a:ext cx="66602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title"/>
          </p:nvPr>
        </p:nvSpPr>
        <p:spPr>
          <a:xfrm>
            <a:off x="395536" y="3939902"/>
            <a:ext cx="6264696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собенности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мышления и восприятия;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US" sz="2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2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сихологические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особенности;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US" sz="2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2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собенности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поколения;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US" sz="2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2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л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ичный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опыт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  <a:endParaRPr sz="28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" name="Google Shape;143;p24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45" name="Google Shape;145;p24"/>
          <p:cNvSpPr/>
          <p:nvPr/>
        </p:nvSpPr>
        <p:spPr>
          <a:xfrm>
            <a:off x="314374" y="267494"/>
            <a:ext cx="2033700" cy="20337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en-US" sz="20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Zilla Slab Light"/>
              <a:cs typeface="Zilla Slab Light"/>
              <a:sym typeface="Zilla Slab Light"/>
            </a:endParaRPr>
          </a:p>
          <a:p>
            <a:pPr lvl="0" algn="ctr"/>
            <a:endParaRPr lang="en-US" sz="20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Zilla Slab Light"/>
              <a:cs typeface="Zilla Slab Light"/>
              <a:sym typeface="Zilla Slab Light"/>
            </a:endParaRPr>
          </a:p>
          <a:p>
            <a:pPr lvl="0"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Zilla Slab Light"/>
                <a:cs typeface="Zilla Slab Light"/>
                <a:sym typeface="Zilla Slab Light"/>
              </a:rPr>
              <a:t>Младшая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Zilla Slab Light"/>
                <a:cs typeface="Zilla Slab Light"/>
                <a:sym typeface="Zilla Slab Light"/>
              </a:rPr>
              <a:t>школа</a:t>
            </a:r>
          </a:p>
          <a:p>
            <a:pPr lvl="0"/>
            <a:endParaRPr lang="ru-RU" sz="2000" dirty="0">
              <a:solidFill>
                <a:srgbClr val="FFFFFF"/>
              </a:solidFill>
              <a:latin typeface="Calibri" pitchFamily="34" charset="0"/>
              <a:ea typeface="Zilla Slab Light"/>
              <a:cs typeface="Zilla Slab Light"/>
              <a:sym typeface="Zilla Slab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4" name="Google Shape;144;p24"/>
          <p:cNvSpPr/>
          <p:nvPr/>
        </p:nvSpPr>
        <p:spPr>
          <a:xfrm>
            <a:off x="2051720" y="267494"/>
            <a:ext cx="2033700" cy="20337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n-US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Zilla Slab Light"/>
              <a:cs typeface="Zilla Slab Light"/>
              <a:sym typeface="Zilla Slab Light"/>
            </a:endParaRPr>
          </a:p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Zilla Slab Light"/>
                <a:cs typeface="Zilla Slab Light"/>
                <a:sym typeface="Zilla Slab Light"/>
              </a:rPr>
              <a:t>Средняя 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Zilla Slab Light"/>
                <a:cs typeface="Zilla Slab Light"/>
                <a:sym typeface="Zilla Slab Light"/>
              </a:rPr>
              <a:t>школа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6" name="Google Shape;146;p24"/>
          <p:cNvSpPr/>
          <p:nvPr/>
        </p:nvSpPr>
        <p:spPr>
          <a:xfrm>
            <a:off x="3789066" y="267494"/>
            <a:ext cx="2033700" cy="20337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Zilla Slab Light"/>
                <a:cs typeface="Zilla Slab Light"/>
                <a:sym typeface="Zilla Slab Light"/>
              </a:rPr>
              <a:t>Старшая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Zilla Slab Light"/>
                <a:cs typeface="Zilla Slab Light"/>
                <a:sym typeface="Zilla Slab Light"/>
              </a:rPr>
              <a:t>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Zilla Slab Light"/>
                <a:cs typeface="Zilla Slab Light"/>
                <a:sym typeface="Zilla Slab Light"/>
              </a:rPr>
              <a:t>школа</a:t>
            </a:r>
            <a:endParaRPr lang="ru-RU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Zilla Slab Light"/>
              <a:cs typeface="Zilla Slab Light"/>
              <a:sym typeface="Zilla Slab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500860" y="390942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b="1" dirty="0">
                <a:solidFill>
                  <a:srgbClr val="F256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Шаг </a:t>
            </a:r>
            <a:r>
              <a:rPr lang="en-US" b="1" dirty="0">
                <a:solidFill>
                  <a:srgbClr val="F256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  <a:r>
              <a:rPr lang="ru-RU" b="1" dirty="0" smtClean="0">
                <a:solidFill>
                  <a:srgbClr val="F256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  <a:r>
              <a:rPr lang="en-US" b="1" dirty="0" smtClean="0">
                <a:solidFill>
                  <a:srgbClr val="F256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endParaRPr dirty="0">
              <a:solidFill>
                <a:srgbClr val="F2563C"/>
              </a:solidFill>
            </a:endParaRPr>
          </a:p>
        </p:txBody>
      </p:sp>
      <p:sp>
        <p:nvSpPr>
          <p:cNvPr id="124" name="Google Shape;124;p2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15566"/>
            <a:ext cx="6120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434343"/>
              </a:buClr>
              <a:buSzPts val="4800"/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Lato Hairline"/>
              </a:rPr>
              <a:t>Правильные методы обучения</a:t>
            </a:r>
            <a:endParaRPr lang="ru-RU" sz="4800" dirty="0">
              <a:solidFill>
                <a:schemeClr val="tx2">
                  <a:lumMod val="50000"/>
                </a:schemeClr>
              </a:solidFill>
              <a:latin typeface="Lato Hairline"/>
              <a:sym typeface="Lato Hairline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2048" y="2931790"/>
            <a:ext cx="6300192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30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Хороших </a:t>
            </a:r>
            <a:r>
              <a:rPr lang="ru-RU" sz="30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методов существует ровно столько, сколько существует хороших </a:t>
            </a:r>
            <a:r>
              <a:rPr lang="ru-RU" sz="30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людей</a:t>
            </a:r>
            <a:endParaRPr lang="ru-RU" sz="30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>
              <a:spcBef>
                <a:spcPts val="600"/>
              </a:spcBef>
            </a:pPr>
            <a:r>
              <a:rPr lang="ru-RU" sz="3000" i="1" dirty="0">
                <a:solidFill>
                  <a:srgbClr val="F144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 Пойа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36512" y="2643758"/>
            <a:ext cx="6732240" cy="0"/>
          </a:xfrm>
          <a:prstGeom prst="line">
            <a:avLst/>
          </a:prstGeom>
          <a:ln>
            <a:solidFill>
              <a:srgbClr val="F2563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107504" y="195486"/>
            <a:ext cx="8136904" cy="4752528"/>
          </a:xfrm>
          <a:prstGeom prst="rect">
            <a:avLst/>
          </a:prstGeom>
        </p:spPr>
        <p:txBody>
          <a:bodyPr rtlCol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Пассивные</a:t>
            </a:r>
            <a:r>
              <a:rPr lang="ru-RU" sz="3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b="1" i="1" dirty="0" smtClean="0">
                <a:solidFill>
                  <a:schemeClr val="accent3">
                    <a:lumMod val="75000"/>
                  </a:schemeClr>
                </a:solidFill>
              </a:rPr>
              <a:t>(основное действующее лицо – учитель)</a:t>
            </a:r>
          </a:p>
          <a:p>
            <a:pPr>
              <a:defRPr/>
            </a:pPr>
            <a:r>
              <a:rPr lang="ru-RU" sz="3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</a:t>
            </a:r>
          </a:p>
          <a:p>
            <a:pPr>
              <a:defRPr/>
            </a:pPr>
            <a:endParaRPr lang="ru-RU" sz="3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</a:t>
            </a:r>
            <a:r>
              <a:rPr lang="ru-RU" sz="3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</a:t>
            </a:r>
          </a:p>
          <a:p>
            <a:pPr>
              <a:defRPr/>
            </a:pPr>
            <a:endParaRPr lang="ru-RU" sz="1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1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1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Активные</a:t>
            </a:r>
            <a:r>
              <a:rPr lang="ru-RU" sz="3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b="1" i="1" dirty="0" smtClean="0">
                <a:solidFill>
                  <a:schemeClr val="accent3">
                    <a:lumMod val="75000"/>
                  </a:schemeClr>
                </a:solidFill>
              </a:rPr>
              <a:t>(субъект-субъектное взаимодействие)</a:t>
            </a:r>
          </a:p>
          <a:p>
            <a:pPr>
              <a:defRPr/>
            </a:pPr>
            <a:r>
              <a:rPr lang="ru-RU" sz="3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</a:t>
            </a:r>
          </a:p>
          <a:p>
            <a:pPr>
              <a:defRPr/>
            </a:pPr>
            <a:endParaRPr lang="ru-RU" sz="3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</a:t>
            </a:r>
            <a:r>
              <a:rPr lang="ru-RU" sz="3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</a:t>
            </a:r>
          </a:p>
          <a:p>
            <a:pPr>
              <a:defRPr/>
            </a:pPr>
            <a:endParaRPr lang="ru-RU" sz="1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1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1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1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Интерактивные</a:t>
            </a:r>
            <a:r>
              <a:rPr lang="ru-RU" sz="3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b="1" i="1" dirty="0" smtClean="0">
                <a:solidFill>
                  <a:schemeClr val="accent3">
                    <a:lumMod val="75000"/>
                  </a:schemeClr>
                </a:solidFill>
              </a:rPr>
              <a:t>(активное взаимодействие учащихся </a:t>
            </a:r>
          </a:p>
          <a:p>
            <a:pPr>
              <a:defRPr/>
            </a:pPr>
            <a:r>
              <a:rPr lang="ru-RU" sz="2900" b="1" i="1" dirty="0" smtClean="0">
                <a:solidFill>
                  <a:schemeClr val="accent3">
                    <a:lumMod val="75000"/>
                  </a:schemeClr>
                </a:solidFill>
              </a:rPr>
              <a:t>не только с учителем, но и друг с другом)</a:t>
            </a:r>
          </a:p>
          <a:p>
            <a:pPr algn="r">
              <a:defRPr/>
            </a:pPr>
            <a:r>
              <a:rPr lang="ru-RU" sz="3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</a:t>
            </a:r>
          </a:p>
          <a:p>
            <a:pPr algn="r">
              <a:defRPr/>
            </a:pPr>
            <a:endParaRPr lang="ru-RU" sz="30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</a:t>
            </a:r>
          </a:p>
          <a:p>
            <a:pPr>
              <a:defRPr/>
            </a:pPr>
            <a:r>
              <a:rPr lang="ru-RU" sz="3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</a:t>
            </a:r>
          </a:p>
          <a:p>
            <a:pPr algn="ctr">
              <a:defRPr/>
            </a:pPr>
            <a:r>
              <a:rPr lang="ru-RU" sz="3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</a:t>
            </a:r>
          </a:p>
          <a:p>
            <a:pPr>
              <a:defRPr/>
            </a:pPr>
            <a:endParaRPr lang="ru-RU" sz="3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30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4427984" y="2355726"/>
            <a:ext cx="720080" cy="144016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войная стрелка вверх/вниз 4"/>
          <p:cNvSpPr/>
          <p:nvPr/>
        </p:nvSpPr>
        <p:spPr>
          <a:xfrm>
            <a:off x="5508104" y="4227934"/>
            <a:ext cx="144016" cy="288032"/>
          </a:xfrm>
          <a:prstGeom prst="up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4427984" y="1059582"/>
            <a:ext cx="720080" cy="14401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ойная стрелка влево/вправо 14"/>
          <p:cNvSpPr/>
          <p:nvPr/>
        </p:nvSpPr>
        <p:spPr>
          <a:xfrm rot="21016288">
            <a:off x="4290959" y="4071715"/>
            <a:ext cx="720080" cy="144016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трелка влево/вправо 15"/>
          <p:cNvSpPr/>
          <p:nvPr/>
        </p:nvSpPr>
        <p:spPr>
          <a:xfrm rot="933515">
            <a:off x="4290090" y="4494041"/>
            <a:ext cx="720080" cy="144016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516817" y="339502"/>
            <a:ext cx="18229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434343"/>
              </a:buClr>
              <a:buSzPts val="4800"/>
            </a:pPr>
            <a:r>
              <a:rPr lang="ru-RU" sz="4800" b="1" dirty="0">
                <a:solidFill>
                  <a:srgbClr val="DAA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Lato Hairline"/>
              </a:rPr>
              <a:t>Шаг</a:t>
            </a:r>
            <a:r>
              <a:rPr lang="ru-RU" sz="4400" b="1" dirty="0">
                <a:solidFill>
                  <a:srgbClr val="DAA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Lato Hairline"/>
              </a:rPr>
              <a:t> </a:t>
            </a:r>
            <a:r>
              <a:rPr lang="ru-RU" sz="4400" b="1" dirty="0" smtClean="0">
                <a:solidFill>
                  <a:srgbClr val="DAA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Lato Hairline"/>
              </a:rPr>
              <a:t>3.</a:t>
            </a:r>
            <a:endParaRPr lang="ru-RU" sz="4400" b="1" dirty="0">
              <a:solidFill>
                <a:srgbClr val="DAA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sym typeface="Lato Hairline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4600" y="892914"/>
            <a:ext cx="69277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Современные формы обучения</a:t>
            </a:r>
          </a:p>
          <a:p>
            <a:pPr lvl="0" algn="r"/>
            <a:endParaRPr lang="ru-RU" sz="4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r"/>
            <a:endParaRPr lang="ru-RU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80528" y="2860070"/>
            <a:ext cx="655272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30200">
              <a:spcBef>
                <a:spcPts val="600"/>
              </a:spcBef>
              <a:buClr>
                <a:srgbClr val="B7B7B7"/>
              </a:buClr>
              <a:buSzPts val="1600"/>
              <a:buFont typeface="Lato Light"/>
              <a:buChar char="×"/>
            </a:pPr>
            <a:r>
              <a:rPr lang="ru-RU" sz="30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Lato Light"/>
              </a:rPr>
              <a:t>Я слышу и забываю. Я вижу и запоминаю. Я делаю и понимаю. </a:t>
            </a:r>
          </a:p>
          <a:p>
            <a:pPr marL="457200" lvl="0" indent="-330200" algn="r">
              <a:spcBef>
                <a:spcPts val="600"/>
              </a:spcBef>
              <a:buClr>
                <a:srgbClr val="B7B7B7"/>
              </a:buClr>
              <a:buSzPts val="1600"/>
              <a:buFont typeface="Lato Light"/>
              <a:buChar char="×"/>
            </a:pPr>
            <a:r>
              <a:rPr lang="ru-RU" sz="3000" i="1" dirty="0" smtClean="0">
                <a:solidFill>
                  <a:srgbClr val="DAA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Lato Light"/>
              </a:rPr>
              <a:t>Конфуций</a:t>
            </a:r>
            <a:endParaRPr lang="ru-RU" sz="3000" i="1" dirty="0">
              <a:solidFill>
                <a:srgbClr val="DAA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sym typeface="Lato Light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-36512" y="2427734"/>
            <a:ext cx="66602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32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lamou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363</Words>
  <Application>Microsoft Office PowerPoint</Application>
  <PresentationFormat>Экран (16:9)</PresentationFormat>
  <Paragraphs>111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Zilla Slab Light</vt:lpstr>
      <vt:lpstr>Lato Light</vt:lpstr>
      <vt:lpstr>Lato Hairline</vt:lpstr>
      <vt:lpstr>Calibri</vt:lpstr>
      <vt:lpstr>Eglamour template</vt:lpstr>
      <vt:lpstr>Кандидат педагогических наук,  доцент, бизнес-тренер,  эксперт в области деловой коммуникации, автор «Школы практической риторики». </vt:lpstr>
      <vt:lpstr>ЮИД </vt:lpstr>
      <vt:lpstr> Отряд ЮИД -              Девизы:</vt:lpstr>
      <vt:lpstr>Постановка целей </vt:lpstr>
      <vt:lpstr>Презентация PowerPoint</vt:lpstr>
      <vt:lpstr>- особенности мышления и восприятия; - психологические особенности; - особенности поколения; - личный опыт.</vt:lpstr>
      <vt:lpstr>Шаг 2. </vt:lpstr>
      <vt:lpstr>Презентация PowerPoint</vt:lpstr>
      <vt:lpstr>Презентация PowerPoint</vt:lpstr>
      <vt:lpstr>Презентация PowerPoint</vt:lpstr>
      <vt:lpstr>Рефлексия </vt:lpstr>
      <vt:lpstr>Вопросы для рефлексии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Want big impact? Use big image.</dc:title>
  <cp:lastModifiedBy>Пользователь Windows</cp:lastModifiedBy>
  <cp:revision>37</cp:revision>
  <dcterms:modified xsi:type="dcterms:W3CDTF">2019-10-02T12:39:55Z</dcterms:modified>
</cp:coreProperties>
</file>