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308" r:id="rId3"/>
    <p:sldId id="261" r:id="rId4"/>
    <p:sldId id="259" r:id="rId5"/>
    <p:sldId id="296" r:id="rId6"/>
    <p:sldId id="309" r:id="rId7"/>
    <p:sldId id="310" r:id="rId8"/>
    <p:sldId id="320" r:id="rId9"/>
    <p:sldId id="311" r:id="rId10"/>
    <p:sldId id="312" r:id="rId11"/>
    <p:sldId id="287" r:id="rId12"/>
    <p:sldId id="313" r:id="rId13"/>
    <p:sldId id="314" r:id="rId14"/>
    <p:sldId id="315" r:id="rId15"/>
    <p:sldId id="316" r:id="rId16"/>
    <p:sldId id="317" r:id="rId17"/>
    <p:sldId id="297" r:id="rId18"/>
    <p:sldId id="318" r:id="rId19"/>
    <p:sldId id="319" r:id="rId20"/>
    <p:sldId id="274" r:id="rId21"/>
    <p:sldId id="298" r:id="rId22"/>
    <p:sldId id="299" r:id="rId23"/>
    <p:sldId id="300" r:id="rId24"/>
  </p:sldIdLst>
  <p:sldSz cx="9144000" cy="6858000" type="screen4x3"/>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C46E7-B6A3-4B51-809E-754D6BF061B4}"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ru-RU"/>
        </a:p>
      </dgm:t>
    </dgm:pt>
    <dgm:pt modelId="{C0405A44-FBA3-48FF-A36C-89F0E0FA51BF}">
      <dgm:prSet phldrT="[Текст]" custT="1">
        <dgm:style>
          <a:lnRef idx="1">
            <a:schemeClr val="accent3"/>
          </a:lnRef>
          <a:fillRef idx="2">
            <a:schemeClr val="accent3"/>
          </a:fillRef>
          <a:effectRef idx="1">
            <a:schemeClr val="accent3"/>
          </a:effectRef>
          <a:fontRef idx="minor">
            <a:schemeClr val="dk1"/>
          </a:fontRef>
        </dgm:style>
      </dgm:prSet>
      <dgm:spPr>
        <a:gradFill flip="none" rotWithShape="1">
          <a:gsLst>
            <a:gs pos="18000">
              <a:schemeClr val="accent6">
                <a:lumMod val="40000"/>
                <a:lumOff val="60000"/>
              </a:schemeClr>
            </a:gs>
            <a:gs pos="77000">
              <a:schemeClr val="accent6">
                <a:lumMod val="20000"/>
                <a:lumOff val="80000"/>
              </a:schemeClr>
            </a:gs>
            <a:gs pos="100000">
              <a:srgbClr val="92D050"/>
            </a:gs>
          </a:gsLst>
          <a:path path="circle">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ru-RU" sz="1800" b="1" dirty="0" smtClean="0">
              <a:solidFill>
                <a:schemeClr val="tx2">
                  <a:lumMod val="50000"/>
                </a:schemeClr>
              </a:solidFill>
              <a:latin typeface="Calibri" panose="020F0502020204030204" pitchFamily="34" charset="0"/>
            </a:rPr>
            <a:t>Рассчитан на преподавание в 4-м  классе, 1 час в неделю</a:t>
          </a:r>
          <a:endParaRPr lang="ru-RU" sz="1800" b="1" dirty="0">
            <a:solidFill>
              <a:schemeClr val="tx2">
                <a:lumMod val="50000"/>
              </a:schemeClr>
            </a:solidFill>
            <a:latin typeface="Calibri" panose="020F0502020204030204" pitchFamily="34" charset="0"/>
          </a:endParaRPr>
        </a:p>
      </dgm:t>
    </dgm:pt>
    <dgm:pt modelId="{8791F04A-1F78-4AAC-ABF2-692F9659CA15}" type="parTrans" cxnId="{38D5AB44-2938-49E7-9273-1E6CAD4D754B}">
      <dgm:prSet/>
      <dgm:spPr/>
      <dgm:t>
        <a:bodyPr/>
        <a:lstStyle/>
        <a:p>
          <a:endParaRPr lang="ru-RU" sz="3600">
            <a:latin typeface="Calibri" panose="020F0502020204030204" pitchFamily="34" charset="0"/>
          </a:endParaRPr>
        </a:p>
      </dgm:t>
    </dgm:pt>
    <dgm:pt modelId="{A17F4A03-7830-43C2-8534-12D808BCF296}" type="sibTrans" cxnId="{38D5AB44-2938-49E7-9273-1E6CAD4D754B}">
      <dgm:prSet/>
      <dgm:spPr/>
      <dgm:t>
        <a:bodyPr/>
        <a:lstStyle/>
        <a:p>
          <a:endParaRPr lang="ru-RU" sz="3600">
            <a:latin typeface="Calibri" panose="020F0502020204030204" pitchFamily="34" charset="0"/>
          </a:endParaRPr>
        </a:p>
      </dgm:t>
    </dgm:pt>
    <dgm:pt modelId="{94E4D386-4E75-4010-B009-EC114F69F2B7}">
      <dgm:prSet phldrT="[Текст]" custT="1">
        <dgm:style>
          <a:lnRef idx="1">
            <a:schemeClr val="accent3"/>
          </a:lnRef>
          <a:fillRef idx="2">
            <a:schemeClr val="accent3"/>
          </a:fillRef>
          <a:effectRef idx="1">
            <a:schemeClr val="accent3"/>
          </a:effectRef>
          <a:fontRef idx="minor">
            <a:schemeClr val="dk1"/>
          </a:fontRef>
        </dgm:style>
      </dgm:prSet>
      <dgm:spPr>
        <a:gradFill flip="none" rotWithShape="1">
          <a:gsLst>
            <a:gs pos="18000">
              <a:schemeClr val="accent6">
                <a:lumMod val="40000"/>
                <a:lumOff val="60000"/>
              </a:schemeClr>
            </a:gs>
            <a:gs pos="77000">
              <a:schemeClr val="accent6">
                <a:lumMod val="20000"/>
                <a:lumOff val="80000"/>
              </a:schemeClr>
            </a:gs>
            <a:gs pos="100000">
              <a:srgbClr val="92D050"/>
            </a:gs>
          </a:gsLst>
          <a:path path="circle">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ru-RU" sz="1800" b="1" dirty="0" smtClean="0">
              <a:solidFill>
                <a:schemeClr val="tx2">
                  <a:lumMod val="50000"/>
                </a:schemeClr>
              </a:solidFill>
              <a:latin typeface="Calibri" panose="020F0502020204030204" pitchFamily="34" charset="0"/>
            </a:rPr>
            <a:t>Преподают учителя общеобразовательных организаций, прошедшие специальную подготовку</a:t>
          </a:r>
          <a:endParaRPr lang="ru-RU" sz="1800" b="1" dirty="0">
            <a:solidFill>
              <a:schemeClr val="tx2">
                <a:lumMod val="50000"/>
              </a:schemeClr>
            </a:solidFill>
            <a:latin typeface="Calibri" panose="020F0502020204030204" pitchFamily="34" charset="0"/>
          </a:endParaRPr>
        </a:p>
      </dgm:t>
    </dgm:pt>
    <dgm:pt modelId="{28930F6B-CADA-4D9C-843C-54B17FAB0FCE}" type="parTrans" cxnId="{68AB898F-D906-413B-8EC2-60F79AFC3C41}">
      <dgm:prSet/>
      <dgm:spPr/>
      <dgm:t>
        <a:bodyPr/>
        <a:lstStyle/>
        <a:p>
          <a:endParaRPr lang="ru-RU" sz="3600">
            <a:latin typeface="Calibri" panose="020F0502020204030204" pitchFamily="34" charset="0"/>
          </a:endParaRPr>
        </a:p>
      </dgm:t>
    </dgm:pt>
    <dgm:pt modelId="{712D782B-6CC1-4214-9BEA-B4D49E81C4D2}" type="sibTrans" cxnId="{68AB898F-D906-413B-8EC2-60F79AFC3C41}">
      <dgm:prSet/>
      <dgm:spPr/>
      <dgm:t>
        <a:bodyPr/>
        <a:lstStyle/>
        <a:p>
          <a:endParaRPr lang="ru-RU" sz="3600">
            <a:latin typeface="Calibri" panose="020F0502020204030204" pitchFamily="34" charset="0"/>
          </a:endParaRPr>
        </a:p>
      </dgm:t>
    </dgm:pt>
    <dgm:pt modelId="{9ED45297-D854-4917-A2EB-EE45DE190DAE}">
      <dgm:prSet custT="1">
        <dgm:style>
          <a:lnRef idx="1">
            <a:schemeClr val="accent3"/>
          </a:lnRef>
          <a:fillRef idx="2">
            <a:schemeClr val="accent3"/>
          </a:fillRef>
          <a:effectRef idx="1">
            <a:schemeClr val="accent3"/>
          </a:effectRef>
          <a:fontRef idx="minor">
            <a:schemeClr val="dk1"/>
          </a:fontRef>
        </dgm:style>
      </dgm:prSet>
      <dgm:spPr>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ru-RU" sz="1800" b="1" dirty="0" smtClean="0">
              <a:solidFill>
                <a:schemeClr val="tx2">
                  <a:lumMod val="50000"/>
                </a:schemeClr>
              </a:solidFill>
              <a:latin typeface="Calibri" panose="020F0502020204030204" pitchFamily="34" charset="0"/>
            </a:rPr>
            <a:t>Не предполагает освоение религиозных учений</a:t>
          </a:r>
          <a:endParaRPr lang="ru-RU" sz="1800" b="1" dirty="0">
            <a:solidFill>
              <a:schemeClr val="tx2">
                <a:lumMod val="50000"/>
              </a:schemeClr>
            </a:solidFill>
            <a:latin typeface="Calibri" panose="020F0502020204030204" pitchFamily="34" charset="0"/>
          </a:endParaRPr>
        </a:p>
      </dgm:t>
    </dgm:pt>
    <dgm:pt modelId="{B10AEA69-1E9C-4910-B7F3-84DEE511D0E0}" type="parTrans" cxnId="{ED331420-1B90-4C6E-B11D-FA7D13E76CA2}">
      <dgm:prSet/>
      <dgm:spPr/>
      <dgm:t>
        <a:bodyPr/>
        <a:lstStyle/>
        <a:p>
          <a:endParaRPr lang="ru-RU" sz="3600">
            <a:latin typeface="Calibri" panose="020F0502020204030204" pitchFamily="34" charset="0"/>
          </a:endParaRPr>
        </a:p>
      </dgm:t>
    </dgm:pt>
    <dgm:pt modelId="{2855A39F-BBF6-4FD4-8524-1CFF53D87EBA}" type="sibTrans" cxnId="{ED331420-1B90-4C6E-B11D-FA7D13E76CA2}">
      <dgm:prSet/>
      <dgm:spPr/>
      <dgm:t>
        <a:bodyPr/>
        <a:lstStyle/>
        <a:p>
          <a:endParaRPr lang="ru-RU" sz="3600">
            <a:latin typeface="Calibri" panose="020F0502020204030204" pitchFamily="34" charset="0"/>
          </a:endParaRPr>
        </a:p>
      </dgm:t>
    </dgm:pt>
    <dgm:pt modelId="{9C3B7BD1-E8AF-4FE4-BBB6-528080976118}">
      <dgm:prSet custT="1">
        <dgm:style>
          <a:lnRef idx="1">
            <a:schemeClr val="accent3"/>
          </a:lnRef>
          <a:fillRef idx="2">
            <a:schemeClr val="accent3"/>
          </a:fillRef>
          <a:effectRef idx="1">
            <a:schemeClr val="accent3"/>
          </a:effectRef>
          <a:fontRef idx="minor">
            <a:schemeClr val="dk1"/>
          </a:fontRef>
        </dgm:style>
      </dgm:prSet>
      <dgm:spPr>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ru-RU" sz="1800" b="1" dirty="0" smtClean="0">
              <a:solidFill>
                <a:schemeClr val="tx2">
                  <a:lumMod val="50000"/>
                </a:schemeClr>
              </a:solidFill>
              <a:latin typeface="Calibri" panose="020F0502020204030204" pitchFamily="34" charset="0"/>
            </a:rPr>
            <a:t>Культурологический подход</a:t>
          </a:r>
          <a:endParaRPr lang="ru-RU" sz="1800" b="1" dirty="0">
            <a:solidFill>
              <a:schemeClr val="tx2">
                <a:lumMod val="50000"/>
              </a:schemeClr>
            </a:solidFill>
            <a:latin typeface="Calibri" panose="020F0502020204030204" pitchFamily="34" charset="0"/>
          </a:endParaRPr>
        </a:p>
      </dgm:t>
    </dgm:pt>
    <dgm:pt modelId="{B69F4B2D-13DB-4631-82FF-A275CBD9BDDA}" type="parTrans" cxnId="{B472E68C-8BCC-4019-8BF8-7EE320A96EDE}">
      <dgm:prSet/>
      <dgm:spPr/>
      <dgm:t>
        <a:bodyPr/>
        <a:lstStyle/>
        <a:p>
          <a:endParaRPr lang="ru-RU" sz="3600">
            <a:latin typeface="Calibri" panose="020F0502020204030204" pitchFamily="34" charset="0"/>
          </a:endParaRPr>
        </a:p>
      </dgm:t>
    </dgm:pt>
    <dgm:pt modelId="{0BC7D355-5959-4ECF-93DC-A398012EDEAE}" type="sibTrans" cxnId="{B472E68C-8BCC-4019-8BF8-7EE320A96EDE}">
      <dgm:prSet/>
      <dgm:spPr/>
      <dgm:t>
        <a:bodyPr/>
        <a:lstStyle/>
        <a:p>
          <a:endParaRPr lang="ru-RU" sz="3600">
            <a:latin typeface="Calibri" panose="020F0502020204030204" pitchFamily="34" charset="0"/>
          </a:endParaRPr>
        </a:p>
      </dgm:t>
    </dgm:pt>
    <dgm:pt modelId="{E0CE32C7-78A0-4C06-855E-FAF99F0BECFD}">
      <dgm:prSet custT="1">
        <dgm:style>
          <a:lnRef idx="1">
            <a:schemeClr val="accent3"/>
          </a:lnRef>
          <a:fillRef idx="2">
            <a:schemeClr val="accent3"/>
          </a:fillRef>
          <a:effectRef idx="1">
            <a:schemeClr val="accent3"/>
          </a:effectRef>
          <a:fontRef idx="minor">
            <a:schemeClr val="dk1"/>
          </a:fontRef>
        </dgm:style>
      </dgm:prSet>
      <dgm:spPr>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ru-RU" sz="1800" b="1" dirty="0" err="1" smtClean="0">
              <a:solidFill>
                <a:schemeClr val="tx2">
                  <a:lumMod val="50000"/>
                </a:schemeClr>
              </a:solidFill>
              <a:latin typeface="Calibri" panose="020F0502020204030204" pitchFamily="34" charset="0"/>
            </a:rPr>
            <a:t>Безотметочное</a:t>
          </a:r>
          <a:r>
            <a:rPr lang="ru-RU" sz="1800" b="1" dirty="0" smtClean="0">
              <a:solidFill>
                <a:schemeClr val="tx2">
                  <a:lumMod val="50000"/>
                </a:schemeClr>
              </a:solidFill>
              <a:latin typeface="Calibri" panose="020F0502020204030204" pitchFamily="34" charset="0"/>
            </a:rPr>
            <a:t> обучение</a:t>
          </a:r>
          <a:endParaRPr lang="ru-RU" sz="1800" b="1" dirty="0">
            <a:solidFill>
              <a:schemeClr val="tx2">
                <a:lumMod val="50000"/>
              </a:schemeClr>
            </a:solidFill>
            <a:latin typeface="Calibri" panose="020F0502020204030204" pitchFamily="34" charset="0"/>
          </a:endParaRPr>
        </a:p>
      </dgm:t>
    </dgm:pt>
    <dgm:pt modelId="{09595878-4991-4CC6-ABE2-AD184241C20E}" type="parTrans" cxnId="{1FE4B176-4DDA-489B-8206-7A4650B7E155}">
      <dgm:prSet/>
      <dgm:spPr/>
      <dgm:t>
        <a:bodyPr/>
        <a:lstStyle/>
        <a:p>
          <a:endParaRPr lang="ru-RU"/>
        </a:p>
      </dgm:t>
    </dgm:pt>
    <dgm:pt modelId="{F3847FFA-76D4-4105-BAA0-D239B3E59567}" type="sibTrans" cxnId="{1FE4B176-4DDA-489B-8206-7A4650B7E155}">
      <dgm:prSet/>
      <dgm:spPr/>
      <dgm:t>
        <a:bodyPr/>
        <a:lstStyle/>
        <a:p>
          <a:endParaRPr lang="ru-RU"/>
        </a:p>
      </dgm:t>
    </dgm:pt>
    <dgm:pt modelId="{4376DA75-907C-4995-8FEE-98A6ACE72899}" type="pres">
      <dgm:prSet presAssocID="{E93C46E7-B6A3-4B51-809E-754D6BF061B4}" presName="linear" presStyleCnt="0">
        <dgm:presLayoutVars>
          <dgm:dir/>
          <dgm:animLvl val="lvl"/>
          <dgm:resizeHandles val="exact"/>
        </dgm:presLayoutVars>
      </dgm:prSet>
      <dgm:spPr/>
      <dgm:t>
        <a:bodyPr/>
        <a:lstStyle/>
        <a:p>
          <a:endParaRPr lang="ru-RU"/>
        </a:p>
      </dgm:t>
    </dgm:pt>
    <dgm:pt modelId="{6ED140F2-CEAB-4792-93DD-A1E6027AC692}" type="pres">
      <dgm:prSet presAssocID="{C0405A44-FBA3-48FF-A36C-89F0E0FA51BF}" presName="parentLin" presStyleCnt="0"/>
      <dgm:spPr/>
    </dgm:pt>
    <dgm:pt modelId="{C83D2DB5-5701-45C8-A8E6-69D333AA713C}" type="pres">
      <dgm:prSet presAssocID="{C0405A44-FBA3-48FF-A36C-89F0E0FA51BF}" presName="parentLeftMargin" presStyleLbl="node1" presStyleIdx="0" presStyleCnt="5"/>
      <dgm:spPr/>
      <dgm:t>
        <a:bodyPr/>
        <a:lstStyle/>
        <a:p>
          <a:endParaRPr lang="ru-RU"/>
        </a:p>
      </dgm:t>
    </dgm:pt>
    <dgm:pt modelId="{86A67453-1E28-4488-8ED4-CA4BF9F22844}" type="pres">
      <dgm:prSet presAssocID="{C0405A44-FBA3-48FF-A36C-89F0E0FA51BF}" presName="parentText" presStyleLbl="node1" presStyleIdx="0" presStyleCnt="5" custScaleX="120250" custLinFactNeighborX="52867" custLinFactNeighborY="96708">
        <dgm:presLayoutVars>
          <dgm:chMax val="0"/>
          <dgm:bulletEnabled val="1"/>
        </dgm:presLayoutVars>
      </dgm:prSet>
      <dgm:spPr/>
      <dgm:t>
        <a:bodyPr/>
        <a:lstStyle/>
        <a:p>
          <a:endParaRPr lang="ru-RU"/>
        </a:p>
      </dgm:t>
    </dgm:pt>
    <dgm:pt modelId="{9A6E8B99-C9E9-4605-9644-7A088B34E459}" type="pres">
      <dgm:prSet presAssocID="{C0405A44-FBA3-48FF-A36C-89F0E0FA51BF}" presName="negativeSpace" presStyleCnt="0"/>
      <dgm:spPr/>
    </dgm:pt>
    <dgm:pt modelId="{E48C0915-96F7-497F-B45F-0F5536FEAD55}" type="pres">
      <dgm:prSet presAssocID="{C0405A44-FBA3-48FF-A36C-89F0E0FA51BF}" presName="childText" presStyleLbl="conFgAcc1" presStyleIdx="0" presStyleCnt="5">
        <dgm:presLayoutVars>
          <dgm:bulletEnabled val="1"/>
        </dgm:presLayoutVars>
      </dgm:prSet>
      <dgm:spPr/>
      <dgm:t>
        <a:bodyPr/>
        <a:lstStyle/>
        <a:p>
          <a:endParaRPr lang="ru-RU"/>
        </a:p>
      </dgm:t>
    </dgm:pt>
    <dgm:pt modelId="{25473B4B-D1BD-4E7C-BA83-C1DE2943D43E}" type="pres">
      <dgm:prSet presAssocID="{A17F4A03-7830-43C2-8534-12D808BCF296}" presName="spaceBetweenRectangles" presStyleCnt="0"/>
      <dgm:spPr/>
    </dgm:pt>
    <dgm:pt modelId="{A27A0CD9-53A1-4230-B815-78A6BE79D181}" type="pres">
      <dgm:prSet presAssocID="{94E4D386-4E75-4010-B009-EC114F69F2B7}" presName="parentLin" presStyleCnt="0"/>
      <dgm:spPr/>
    </dgm:pt>
    <dgm:pt modelId="{76A0734E-8645-4836-BCBD-05A41132FA9F}" type="pres">
      <dgm:prSet presAssocID="{94E4D386-4E75-4010-B009-EC114F69F2B7}" presName="parentLeftMargin" presStyleLbl="node1" presStyleIdx="0" presStyleCnt="5"/>
      <dgm:spPr/>
      <dgm:t>
        <a:bodyPr/>
        <a:lstStyle/>
        <a:p>
          <a:endParaRPr lang="ru-RU"/>
        </a:p>
      </dgm:t>
    </dgm:pt>
    <dgm:pt modelId="{7FF836B7-BE19-4258-AB9F-1CAAFEBF34DA}" type="pres">
      <dgm:prSet presAssocID="{94E4D386-4E75-4010-B009-EC114F69F2B7}" presName="parentText" presStyleLbl="node1" presStyleIdx="1" presStyleCnt="5" custScaleX="120250" custLinFactNeighborX="52867" custLinFactNeighborY="70822">
        <dgm:presLayoutVars>
          <dgm:chMax val="0"/>
          <dgm:bulletEnabled val="1"/>
        </dgm:presLayoutVars>
      </dgm:prSet>
      <dgm:spPr/>
      <dgm:t>
        <a:bodyPr/>
        <a:lstStyle/>
        <a:p>
          <a:endParaRPr lang="ru-RU"/>
        </a:p>
      </dgm:t>
    </dgm:pt>
    <dgm:pt modelId="{AB56ED3C-2BAC-486B-B034-E7FFD78593E1}" type="pres">
      <dgm:prSet presAssocID="{94E4D386-4E75-4010-B009-EC114F69F2B7}" presName="negativeSpace" presStyleCnt="0"/>
      <dgm:spPr/>
    </dgm:pt>
    <dgm:pt modelId="{C81D9D03-B002-40DF-B67B-9350355EF168}" type="pres">
      <dgm:prSet presAssocID="{94E4D386-4E75-4010-B009-EC114F69F2B7}" presName="childText" presStyleLbl="conFgAcc1" presStyleIdx="1" presStyleCnt="5">
        <dgm:presLayoutVars>
          <dgm:bulletEnabled val="1"/>
        </dgm:presLayoutVars>
      </dgm:prSet>
      <dgm:spPr/>
      <dgm:t>
        <a:bodyPr/>
        <a:lstStyle/>
        <a:p>
          <a:endParaRPr lang="ru-RU"/>
        </a:p>
      </dgm:t>
    </dgm:pt>
    <dgm:pt modelId="{F9D57768-7EFD-4C5D-BC46-E0F1B8877FE6}" type="pres">
      <dgm:prSet presAssocID="{712D782B-6CC1-4214-9BEA-B4D49E81C4D2}" presName="spaceBetweenRectangles" presStyleCnt="0"/>
      <dgm:spPr/>
    </dgm:pt>
    <dgm:pt modelId="{6CFA6781-0C7E-48C6-9FB8-306D52327C7F}" type="pres">
      <dgm:prSet presAssocID="{9ED45297-D854-4917-A2EB-EE45DE190DAE}" presName="parentLin" presStyleCnt="0"/>
      <dgm:spPr/>
    </dgm:pt>
    <dgm:pt modelId="{18AE0CF2-DCC7-4010-99B0-F0A0E95A5C2D}" type="pres">
      <dgm:prSet presAssocID="{9ED45297-D854-4917-A2EB-EE45DE190DAE}" presName="parentLeftMargin" presStyleLbl="node1" presStyleIdx="1" presStyleCnt="5"/>
      <dgm:spPr/>
      <dgm:t>
        <a:bodyPr/>
        <a:lstStyle/>
        <a:p>
          <a:endParaRPr lang="ru-RU"/>
        </a:p>
      </dgm:t>
    </dgm:pt>
    <dgm:pt modelId="{0CAAD2A7-A349-48F6-BF62-34985E07DAB9}" type="pres">
      <dgm:prSet presAssocID="{9ED45297-D854-4917-A2EB-EE45DE190DAE}" presName="parentText" presStyleLbl="node1" presStyleIdx="2" presStyleCnt="5" custScaleX="120250" custLinFactNeighborX="52867" custLinFactNeighborY="33320">
        <dgm:presLayoutVars>
          <dgm:chMax val="0"/>
          <dgm:bulletEnabled val="1"/>
        </dgm:presLayoutVars>
      </dgm:prSet>
      <dgm:spPr/>
      <dgm:t>
        <a:bodyPr/>
        <a:lstStyle/>
        <a:p>
          <a:endParaRPr lang="ru-RU"/>
        </a:p>
      </dgm:t>
    </dgm:pt>
    <dgm:pt modelId="{34912570-2052-4CA0-9273-ACEEB5D207FB}" type="pres">
      <dgm:prSet presAssocID="{9ED45297-D854-4917-A2EB-EE45DE190DAE}" presName="negativeSpace" presStyleCnt="0"/>
      <dgm:spPr/>
    </dgm:pt>
    <dgm:pt modelId="{5F60B128-7C8C-4596-88B9-8242C37CE96A}" type="pres">
      <dgm:prSet presAssocID="{9ED45297-D854-4917-A2EB-EE45DE190DAE}" presName="childText" presStyleLbl="conFgAcc1" presStyleIdx="2" presStyleCnt="5">
        <dgm:presLayoutVars>
          <dgm:bulletEnabled val="1"/>
        </dgm:presLayoutVars>
      </dgm:prSet>
      <dgm:spPr/>
    </dgm:pt>
    <dgm:pt modelId="{13195BF5-C375-4965-BDD6-B2A1EB70CD0C}" type="pres">
      <dgm:prSet presAssocID="{2855A39F-BBF6-4FD4-8524-1CFF53D87EBA}" presName="spaceBetweenRectangles" presStyleCnt="0"/>
      <dgm:spPr/>
    </dgm:pt>
    <dgm:pt modelId="{05715567-FD52-4C06-AEEB-DB79770E2F07}" type="pres">
      <dgm:prSet presAssocID="{9C3B7BD1-E8AF-4FE4-BBB6-528080976118}" presName="parentLin" presStyleCnt="0"/>
      <dgm:spPr/>
    </dgm:pt>
    <dgm:pt modelId="{EF0BFCD1-E4AB-4632-BD87-542F2978D094}" type="pres">
      <dgm:prSet presAssocID="{9C3B7BD1-E8AF-4FE4-BBB6-528080976118}" presName="parentLeftMargin" presStyleLbl="node1" presStyleIdx="2" presStyleCnt="5"/>
      <dgm:spPr/>
      <dgm:t>
        <a:bodyPr/>
        <a:lstStyle/>
        <a:p>
          <a:endParaRPr lang="ru-RU"/>
        </a:p>
      </dgm:t>
    </dgm:pt>
    <dgm:pt modelId="{75F6335B-A8E9-4C85-82C3-D1D2FDED3723}" type="pres">
      <dgm:prSet presAssocID="{9C3B7BD1-E8AF-4FE4-BBB6-528080976118}" presName="parentText" presStyleLbl="node1" presStyleIdx="3" presStyleCnt="5" custScaleX="120250" custLinFactNeighborX="52867" custLinFactNeighborY="-4181">
        <dgm:presLayoutVars>
          <dgm:chMax val="0"/>
          <dgm:bulletEnabled val="1"/>
        </dgm:presLayoutVars>
      </dgm:prSet>
      <dgm:spPr/>
      <dgm:t>
        <a:bodyPr/>
        <a:lstStyle/>
        <a:p>
          <a:endParaRPr lang="ru-RU"/>
        </a:p>
      </dgm:t>
    </dgm:pt>
    <dgm:pt modelId="{4D3E45A7-5298-4AA9-85A3-01A449B25B54}" type="pres">
      <dgm:prSet presAssocID="{9C3B7BD1-E8AF-4FE4-BBB6-528080976118}" presName="negativeSpace" presStyleCnt="0"/>
      <dgm:spPr/>
    </dgm:pt>
    <dgm:pt modelId="{C8521045-89F2-4EA5-85B4-22219779D665}" type="pres">
      <dgm:prSet presAssocID="{9C3B7BD1-E8AF-4FE4-BBB6-528080976118}" presName="childText" presStyleLbl="conFgAcc1" presStyleIdx="3" presStyleCnt="5">
        <dgm:presLayoutVars>
          <dgm:bulletEnabled val="1"/>
        </dgm:presLayoutVars>
      </dgm:prSet>
      <dgm:spPr/>
    </dgm:pt>
    <dgm:pt modelId="{ADF373D4-EF24-4AB5-8759-904591733B72}" type="pres">
      <dgm:prSet presAssocID="{0BC7D355-5959-4ECF-93DC-A398012EDEAE}" presName="spaceBetweenRectangles" presStyleCnt="0"/>
      <dgm:spPr/>
    </dgm:pt>
    <dgm:pt modelId="{EBF5DF51-E41B-42C3-AC15-CA17E4762CEF}" type="pres">
      <dgm:prSet presAssocID="{E0CE32C7-78A0-4C06-855E-FAF99F0BECFD}" presName="parentLin" presStyleCnt="0"/>
      <dgm:spPr/>
    </dgm:pt>
    <dgm:pt modelId="{F58580BA-971B-489F-A37E-BFB2700D4DC7}" type="pres">
      <dgm:prSet presAssocID="{E0CE32C7-78A0-4C06-855E-FAF99F0BECFD}" presName="parentLeftMargin" presStyleLbl="node1" presStyleIdx="3" presStyleCnt="5"/>
      <dgm:spPr/>
      <dgm:t>
        <a:bodyPr/>
        <a:lstStyle/>
        <a:p>
          <a:endParaRPr lang="ru-RU"/>
        </a:p>
      </dgm:t>
    </dgm:pt>
    <dgm:pt modelId="{9D57BADD-03F2-434C-99B5-276CDF662B58}" type="pres">
      <dgm:prSet presAssocID="{E0CE32C7-78A0-4C06-855E-FAF99F0BECFD}" presName="parentText" presStyleLbl="node1" presStyleIdx="4" presStyleCnt="5" custScaleX="119586" custScaleY="104653" custLinFactNeighborX="62163" custLinFactNeighborY="-30067">
        <dgm:presLayoutVars>
          <dgm:chMax val="0"/>
          <dgm:bulletEnabled val="1"/>
        </dgm:presLayoutVars>
      </dgm:prSet>
      <dgm:spPr/>
      <dgm:t>
        <a:bodyPr/>
        <a:lstStyle/>
        <a:p>
          <a:endParaRPr lang="ru-RU"/>
        </a:p>
      </dgm:t>
    </dgm:pt>
    <dgm:pt modelId="{FB37B8A0-5B24-4EB7-8CC4-22F35EF91334}" type="pres">
      <dgm:prSet presAssocID="{E0CE32C7-78A0-4C06-855E-FAF99F0BECFD}" presName="negativeSpace" presStyleCnt="0"/>
      <dgm:spPr/>
    </dgm:pt>
    <dgm:pt modelId="{A6A56996-F493-4418-8F40-968CC9FDF845}" type="pres">
      <dgm:prSet presAssocID="{E0CE32C7-78A0-4C06-855E-FAF99F0BECFD}" presName="childText" presStyleLbl="conFgAcc1" presStyleIdx="4" presStyleCnt="5">
        <dgm:presLayoutVars>
          <dgm:bulletEnabled val="1"/>
        </dgm:presLayoutVars>
      </dgm:prSet>
      <dgm:spPr/>
    </dgm:pt>
  </dgm:ptLst>
  <dgm:cxnLst>
    <dgm:cxn modelId="{38D5AB44-2938-49E7-9273-1E6CAD4D754B}" srcId="{E93C46E7-B6A3-4B51-809E-754D6BF061B4}" destId="{C0405A44-FBA3-48FF-A36C-89F0E0FA51BF}" srcOrd="0" destOrd="0" parTransId="{8791F04A-1F78-4AAC-ABF2-692F9659CA15}" sibTransId="{A17F4A03-7830-43C2-8534-12D808BCF296}"/>
    <dgm:cxn modelId="{0B47CD58-BD3E-43CA-BC5C-80E5AEBC7AEF}" type="presOf" srcId="{9C3B7BD1-E8AF-4FE4-BBB6-528080976118}" destId="{EF0BFCD1-E4AB-4632-BD87-542F2978D094}" srcOrd="0" destOrd="0" presId="urn:microsoft.com/office/officeart/2005/8/layout/list1"/>
    <dgm:cxn modelId="{E2240E6C-7C46-4C4B-A227-E679FF7F1C0A}" type="presOf" srcId="{E0CE32C7-78A0-4C06-855E-FAF99F0BECFD}" destId="{9D57BADD-03F2-434C-99B5-276CDF662B58}" srcOrd="1" destOrd="0" presId="urn:microsoft.com/office/officeart/2005/8/layout/list1"/>
    <dgm:cxn modelId="{431B7D55-0D6F-4C4A-BEAD-8150AEE0D43C}" type="presOf" srcId="{C0405A44-FBA3-48FF-A36C-89F0E0FA51BF}" destId="{C83D2DB5-5701-45C8-A8E6-69D333AA713C}" srcOrd="0" destOrd="0" presId="urn:microsoft.com/office/officeart/2005/8/layout/list1"/>
    <dgm:cxn modelId="{94744534-9EE1-40ED-ACDA-AD8E1E3ADB91}" type="presOf" srcId="{9ED45297-D854-4917-A2EB-EE45DE190DAE}" destId="{18AE0CF2-DCC7-4010-99B0-F0A0E95A5C2D}" srcOrd="0" destOrd="0" presId="urn:microsoft.com/office/officeart/2005/8/layout/list1"/>
    <dgm:cxn modelId="{39A7B0EF-5B08-4F8E-AF6F-65C785B87168}" type="presOf" srcId="{E0CE32C7-78A0-4C06-855E-FAF99F0BECFD}" destId="{F58580BA-971B-489F-A37E-BFB2700D4DC7}" srcOrd="0" destOrd="0" presId="urn:microsoft.com/office/officeart/2005/8/layout/list1"/>
    <dgm:cxn modelId="{B0E867E8-C267-4EDA-83CA-9B31027BDC43}" type="presOf" srcId="{E93C46E7-B6A3-4B51-809E-754D6BF061B4}" destId="{4376DA75-907C-4995-8FEE-98A6ACE72899}" srcOrd="0" destOrd="0" presId="urn:microsoft.com/office/officeart/2005/8/layout/list1"/>
    <dgm:cxn modelId="{ED331420-1B90-4C6E-B11D-FA7D13E76CA2}" srcId="{E93C46E7-B6A3-4B51-809E-754D6BF061B4}" destId="{9ED45297-D854-4917-A2EB-EE45DE190DAE}" srcOrd="2" destOrd="0" parTransId="{B10AEA69-1E9C-4910-B7F3-84DEE511D0E0}" sibTransId="{2855A39F-BBF6-4FD4-8524-1CFF53D87EBA}"/>
    <dgm:cxn modelId="{68AB898F-D906-413B-8EC2-60F79AFC3C41}" srcId="{E93C46E7-B6A3-4B51-809E-754D6BF061B4}" destId="{94E4D386-4E75-4010-B009-EC114F69F2B7}" srcOrd="1" destOrd="0" parTransId="{28930F6B-CADA-4D9C-843C-54B17FAB0FCE}" sibTransId="{712D782B-6CC1-4214-9BEA-B4D49E81C4D2}"/>
    <dgm:cxn modelId="{2BC5DDEC-9176-4853-B734-7A68B310A9A3}" type="presOf" srcId="{9ED45297-D854-4917-A2EB-EE45DE190DAE}" destId="{0CAAD2A7-A349-48F6-BF62-34985E07DAB9}" srcOrd="1" destOrd="0" presId="urn:microsoft.com/office/officeart/2005/8/layout/list1"/>
    <dgm:cxn modelId="{E19B4EF4-CE1B-42ED-959B-82EFDBDB8B40}" type="presOf" srcId="{C0405A44-FBA3-48FF-A36C-89F0E0FA51BF}" destId="{86A67453-1E28-4488-8ED4-CA4BF9F22844}" srcOrd="1" destOrd="0" presId="urn:microsoft.com/office/officeart/2005/8/layout/list1"/>
    <dgm:cxn modelId="{73AB5788-B98F-499B-8A66-4D713F9CF1BC}" type="presOf" srcId="{9C3B7BD1-E8AF-4FE4-BBB6-528080976118}" destId="{75F6335B-A8E9-4C85-82C3-D1D2FDED3723}" srcOrd="1" destOrd="0" presId="urn:microsoft.com/office/officeart/2005/8/layout/list1"/>
    <dgm:cxn modelId="{B472E68C-8BCC-4019-8BF8-7EE320A96EDE}" srcId="{E93C46E7-B6A3-4B51-809E-754D6BF061B4}" destId="{9C3B7BD1-E8AF-4FE4-BBB6-528080976118}" srcOrd="3" destOrd="0" parTransId="{B69F4B2D-13DB-4631-82FF-A275CBD9BDDA}" sibTransId="{0BC7D355-5959-4ECF-93DC-A398012EDEAE}"/>
    <dgm:cxn modelId="{DBEFD5DE-3A80-450F-81CD-EA3EADDAB38D}" type="presOf" srcId="{94E4D386-4E75-4010-B009-EC114F69F2B7}" destId="{76A0734E-8645-4836-BCBD-05A41132FA9F}" srcOrd="0" destOrd="0" presId="urn:microsoft.com/office/officeart/2005/8/layout/list1"/>
    <dgm:cxn modelId="{B4DBFAF3-C97D-4545-85A5-115B35372222}" type="presOf" srcId="{94E4D386-4E75-4010-B009-EC114F69F2B7}" destId="{7FF836B7-BE19-4258-AB9F-1CAAFEBF34DA}" srcOrd="1" destOrd="0" presId="urn:microsoft.com/office/officeart/2005/8/layout/list1"/>
    <dgm:cxn modelId="{1FE4B176-4DDA-489B-8206-7A4650B7E155}" srcId="{E93C46E7-B6A3-4B51-809E-754D6BF061B4}" destId="{E0CE32C7-78A0-4C06-855E-FAF99F0BECFD}" srcOrd="4" destOrd="0" parTransId="{09595878-4991-4CC6-ABE2-AD184241C20E}" sibTransId="{F3847FFA-76D4-4105-BAA0-D239B3E59567}"/>
    <dgm:cxn modelId="{B8F535D7-B5CC-465C-9815-D7A9973EC1ED}" type="presParOf" srcId="{4376DA75-907C-4995-8FEE-98A6ACE72899}" destId="{6ED140F2-CEAB-4792-93DD-A1E6027AC692}" srcOrd="0" destOrd="0" presId="urn:microsoft.com/office/officeart/2005/8/layout/list1"/>
    <dgm:cxn modelId="{408F97D5-894E-438E-B3EB-7464B7838F31}" type="presParOf" srcId="{6ED140F2-CEAB-4792-93DD-A1E6027AC692}" destId="{C83D2DB5-5701-45C8-A8E6-69D333AA713C}" srcOrd="0" destOrd="0" presId="urn:microsoft.com/office/officeart/2005/8/layout/list1"/>
    <dgm:cxn modelId="{08871585-5F12-43D2-83DF-E3CB6F853CFB}" type="presParOf" srcId="{6ED140F2-CEAB-4792-93DD-A1E6027AC692}" destId="{86A67453-1E28-4488-8ED4-CA4BF9F22844}" srcOrd="1" destOrd="0" presId="urn:microsoft.com/office/officeart/2005/8/layout/list1"/>
    <dgm:cxn modelId="{9F235F8B-FCBD-4AF5-8B5F-EAAE054F55ED}" type="presParOf" srcId="{4376DA75-907C-4995-8FEE-98A6ACE72899}" destId="{9A6E8B99-C9E9-4605-9644-7A088B34E459}" srcOrd="1" destOrd="0" presId="urn:microsoft.com/office/officeart/2005/8/layout/list1"/>
    <dgm:cxn modelId="{7C948925-B109-4A9D-90A5-00EE39EB6CE2}" type="presParOf" srcId="{4376DA75-907C-4995-8FEE-98A6ACE72899}" destId="{E48C0915-96F7-497F-B45F-0F5536FEAD55}" srcOrd="2" destOrd="0" presId="urn:microsoft.com/office/officeart/2005/8/layout/list1"/>
    <dgm:cxn modelId="{C090D03F-045E-48BA-9BEB-DAFC9F5D3C74}" type="presParOf" srcId="{4376DA75-907C-4995-8FEE-98A6ACE72899}" destId="{25473B4B-D1BD-4E7C-BA83-C1DE2943D43E}" srcOrd="3" destOrd="0" presId="urn:microsoft.com/office/officeart/2005/8/layout/list1"/>
    <dgm:cxn modelId="{6D0D1225-0193-4F0A-9718-0AE14FA4E190}" type="presParOf" srcId="{4376DA75-907C-4995-8FEE-98A6ACE72899}" destId="{A27A0CD9-53A1-4230-B815-78A6BE79D181}" srcOrd="4" destOrd="0" presId="urn:microsoft.com/office/officeart/2005/8/layout/list1"/>
    <dgm:cxn modelId="{06F4F2AD-1DB3-4A5C-9C7F-6DFF1A82F8FA}" type="presParOf" srcId="{A27A0CD9-53A1-4230-B815-78A6BE79D181}" destId="{76A0734E-8645-4836-BCBD-05A41132FA9F}" srcOrd="0" destOrd="0" presId="urn:microsoft.com/office/officeart/2005/8/layout/list1"/>
    <dgm:cxn modelId="{677BB13C-A13A-41D8-888E-E9B5B9C7EABF}" type="presParOf" srcId="{A27A0CD9-53A1-4230-B815-78A6BE79D181}" destId="{7FF836B7-BE19-4258-AB9F-1CAAFEBF34DA}" srcOrd="1" destOrd="0" presId="urn:microsoft.com/office/officeart/2005/8/layout/list1"/>
    <dgm:cxn modelId="{C570F56B-F2B9-4CA4-AEED-B51363BBA7AB}" type="presParOf" srcId="{4376DA75-907C-4995-8FEE-98A6ACE72899}" destId="{AB56ED3C-2BAC-486B-B034-E7FFD78593E1}" srcOrd="5" destOrd="0" presId="urn:microsoft.com/office/officeart/2005/8/layout/list1"/>
    <dgm:cxn modelId="{65998F7E-415F-4716-B087-54DF8DBE10E3}" type="presParOf" srcId="{4376DA75-907C-4995-8FEE-98A6ACE72899}" destId="{C81D9D03-B002-40DF-B67B-9350355EF168}" srcOrd="6" destOrd="0" presId="urn:microsoft.com/office/officeart/2005/8/layout/list1"/>
    <dgm:cxn modelId="{DD3A7CE7-8ED4-4293-8A3F-FFA3AA14071A}" type="presParOf" srcId="{4376DA75-907C-4995-8FEE-98A6ACE72899}" destId="{F9D57768-7EFD-4C5D-BC46-E0F1B8877FE6}" srcOrd="7" destOrd="0" presId="urn:microsoft.com/office/officeart/2005/8/layout/list1"/>
    <dgm:cxn modelId="{64833221-9EFE-4E5B-AAB4-59C261772731}" type="presParOf" srcId="{4376DA75-907C-4995-8FEE-98A6ACE72899}" destId="{6CFA6781-0C7E-48C6-9FB8-306D52327C7F}" srcOrd="8" destOrd="0" presId="urn:microsoft.com/office/officeart/2005/8/layout/list1"/>
    <dgm:cxn modelId="{C254DCCA-D300-43AD-9018-EB05E012AE37}" type="presParOf" srcId="{6CFA6781-0C7E-48C6-9FB8-306D52327C7F}" destId="{18AE0CF2-DCC7-4010-99B0-F0A0E95A5C2D}" srcOrd="0" destOrd="0" presId="urn:microsoft.com/office/officeart/2005/8/layout/list1"/>
    <dgm:cxn modelId="{926A1E3F-52CB-4B07-9E69-F1E933FEE65E}" type="presParOf" srcId="{6CFA6781-0C7E-48C6-9FB8-306D52327C7F}" destId="{0CAAD2A7-A349-48F6-BF62-34985E07DAB9}" srcOrd="1" destOrd="0" presId="urn:microsoft.com/office/officeart/2005/8/layout/list1"/>
    <dgm:cxn modelId="{D614C3FC-6E56-47D7-9348-1C5B34F0EE33}" type="presParOf" srcId="{4376DA75-907C-4995-8FEE-98A6ACE72899}" destId="{34912570-2052-4CA0-9273-ACEEB5D207FB}" srcOrd="9" destOrd="0" presId="urn:microsoft.com/office/officeart/2005/8/layout/list1"/>
    <dgm:cxn modelId="{A2D4E51B-58ED-4910-9572-3E2744CD2E4D}" type="presParOf" srcId="{4376DA75-907C-4995-8FEE-98A6ACE72899}" destId="{5F60B128-7C8C-4596-88B9-8242C37CE96A}" srcOrd="10" destOrd="0" presId="urn:microsoft.com/office/officeart/2005/8/layout/list1"/>
    <dgm:cxn modelId="{8ACE4A20-DB9C-45A3-A658-4EA25033B5DB}" type="presParOf" srcId="{4376DA75-907C-4995-8FEE-98A6ACE72899}" destId="{13195BF5-C375-4965-BDD6-B2A1EB70CD0C}" srcOrd="11" destOrd="0" presId="urn:microsoft.com/office/officeart/2005/8/layout/list1"/>
    <dgm:cxn modelId="{239CA37B-BCB8-4564-A9FB-E936B5CB968A}" type="presParOf" srcId="{4376DA75-907C-4995-8FEE-98A6ACE72899}" destId="{05715567-FD52-4C06-AEEB-DB79770E2F07}" srcOrd="12" destOrd="0" presId="urn:microsoft.com/office/officeart/2005/8/layout/list1"/>
    <dgm:cxn modelId="{669FF4D1-1837-4E2C-913B-64A47EEA60A5}" type="presParOf" srcId="{05715567-FD52-4C06-AEEB-DB79770E2F07}" destId="{EF0BFCD1-E4AB-4632-BD87-542F2978D094}" srcOrd="0" destOrd="0" presId="urn:microsoft.com/office/officeart/2005/8/layout/list1"/>
    <dgm:cxn modelId="{37B5B571-4B8D-473F-ABF1-058835FEF1A3}" type="presParOf" srcId="{05715567-FD52-4C06-AEEB-DB79770E2F07}" destId="{75F6335B-A8E9-4C85-82C3-D1D2FDED3723}" srcOrd="1" destOrd="0" presId="urn:microsoft.com/office/officeart/2005/8/layout/list1"/>
    <dgm:cxn modelId="{240B2BA9-B43E-4ADE-A8B6-F914C20C37E0}" type="presParOf" srcId="{4376DA75-907C-4995-8FEE-98A6ACE72899}" destId="{4D3E45A7-5298-4AA9-85A3-01A449B25B54}" srcOrd="13" destOrd="0" presId="urn:microsoft.com/office/officeart/2005/8/layout/list1"/>
    <dgm:cxn modelId="{8B220792-0E46-499E-9A98-FACD11A9EA64}" type="presParOf" srcId="{4376DA75-907C-4995-8FEE-98A6ACE72899}" destId="{C8521045-89F2-4EA5-85B4-22219779D665}" srcOrd="14" destOrd="0" presId="urn:microsoft.com/office/officeart/2005/8/layout/list1"/>
    <dgm:cxn modelId="{0A577878-1E4E-4C17-B026-85CA4AB1D207}" type="presParOf" srcId="{4376DA75-907C-4995-8FEE-98A6ACE72899}" destId="{ADF373D4-EF24-4AB5-8759-904591733B72}" srcOrd="15" destOrd="0" presId="urn:microsoft.com/office/officeart/2005/8/layout/list1"/>
    <dgm:cxn modelId="{58F5519D-3DE4-492C-A0A4-45CDD17F9012}" type="presParOf" srcId="{4376DA75-907C-4995-8FEE-98A6ACE72899}" destId="{EBF5DF51-E41B-42C3-AC15-CA17E4762CEF}" srcOrd="16" destOrd="0" presId="urn:microsoft.com/office/officeart/2005/8/layout/list1"/>
    <dgm:cxn modelId="{9C5CEDF0-4712-45C8-BD03-BDA67E1A9269}" type="presParOf" srcId="{EBF5DF51-E41B-42C3-AC15-CA17E4762CEF}" destId="{F58580BA-971B-489F-A37E-BFB2700D4DC7}" srcOrd="0" destOrd="0" presId="urn:microsoft.com/office/officeart/2005/8/layout/list1"/>
    <dgm:cxn modelId="{10F00A17-31FF-4489-B880-9D427A6E3534}" type="presParOf" srcId="{EBF5DF51-E41B-42C3-AC15-CA17E4762CEF}" destId="{9D57BADD-03F2-434C-99B5-276CDF662B58}" srcOrd="1" destOrd="0" presId="urn:microsoft.com/office/officeart/2005/8/layout/list1"/>
    <dgm:cxn modelId="{55B313A9-1A43-4B12-8B2C-3728D75F8876}" type="presParOf" srcId="{4376DA75-907C-4995-8FEE-98A6ACE72899}" destId="{FB37B8A0-5B24-4EB7-8CC4-22F35EF91334}" srcOrd="17" destOrd="0" presId="urn:microsoft.com/office/officeart/2005/8/layout/list1"/>
    <dgm:cxn modelId="{57CC30F6-0193-40F3-9466-45CBF8FA7D52}" type="presParOf" srcId="{4376DA75-907C-4995-8FEE-98A6ACE72899}" destId="{A6A56996-F493-4418-8F40-968CC9FDF845}"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C0915-96F7-497F-B45F-0F5536FEAD55}">
      <dsp:nvSpPr>
        <dsp:cNvPr id="0" name=""/>
        <dsp:cNvSpPr/>
      </dsp:nvSpPr>
      <dsp:spPr>
        <a:xfrm>
          <a:off x="0" y="358521"/>
          <a:ext cx="7764016"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A67453-1E28-4488-8ED4-CA4BF9F22844}">
      <dsp:nvSpPr>
        <dsp:cNvPr id="0" name=""/>
        <dsp:cNvSpPr/>
      </dsp:nvSpPr>
      <dsp:spPr>
        <a:xfrm>
          <a:off x="593430" y="648073"/>
          <a:ext cx="6535360" cy="619920"/>
        </a:xfrm>
        <a:prstGeom prst="roundRect">
          <a:avLst/>
        </a:prstGeom>
        <a:gradFill flip="none" rotWithShape="1">
          <a:gsLst>
            <a:gs pos="18000">
              <a:schemeClr val="accent6">
                <a:lumMod val="40000"/>
                <a:lumOff val="60000"/>
              </a:schemeClr>
            </a:gs>
            <a:gs pos="77000">
              <a:schemeClr val="accent6">
                <a:lumMod val="20000"/>
                <a:lumOff val="80000"/>
              </a:schemeClr>
            </a:gs>
            <a:gs pos="100000">
              <a:srgbClr val="92D050"/>
            </a:gs>
          </a:gsLst>
          <a:path path="circle">
            <a:fillToRect l="100000" t="100000"/>
          </a:path>
          <a:tileRect r="-100000" b="-100000"/>
        </a:gra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205423" tIns="0" rIns="205423" bIns="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2">
                  <a:lumMod val="50000"/>
                </a:schemeClr>
              </a:solidFill>
              <a:latin typeface="Calibri" panose="020F0502020204030204" pitchFamily="34" charset="0"/>
            </a:rPr>
            <a:t>Рассчитан на преподавание в 4-м  классе, 1 час в неделю</a:t>
          </a:r>
          <a:endParaRPr lang="ru-RU" sz="1800" b="1" kern="1200" dirty="0">
            <a:solidFill>
              <a:schemeClr val="tx2">
                <a:lumMod val="50000"/>
              </a:schemeClr>
            </a:solidFill>
            <a:latin typeface="Calibri" panose="020F0502020204030204" pitchFamily="34" charset="0"/>
          </a:endParaRPr>
        </a:p>
      </dsp:txBody>
      <dsp:txXfrm>
        <a:off x="623692" y="678335"/>
        <a:ext cx="6474836" cy="559396"/>
      </dsp:txXfrm>
    </dsp:sp>
    <dsp:sp modelId="{C81D9D03-B002-40DF-B67B-9350355EF168}">
      <dsp:nvSpPr>
        <dsp:cNvPr id="0" name=""/>
        <dsp:cNvSpPr/>
      </dsp:nvSpPr>
      <dsp:spPr>
        <a:xfrm>
          <a:off x="0" y="1311081"/>
          <a:ext cx="7764016"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FF836B7-BE19-4258-AB9F-1CAAFEBF34DA}">
      <dsp:nvSpPr>
        <dsp:cNvPr id="0" name=""/>
        <dsp:cNvSpPr/>
      </dsp:nvSpPr>
      <dsp:spPr>
        <a:xfrm>
          <a:off x="593430" y="1440161"/>
          <a:ext cx="6535360" cy="619920"/>
        </a:xfrm>
        <a:prstGeom prst="roundRect">
          <a:avLst/>
        </a:prstGeom>
        <a:gradFill flip="none" rotWithShape="1">
          <a:gsLst>
            <a:gs pos="18000">
              <a:schemeClr val="accent6">
                <a:lumMod val="40000"/>
                <a:lumOff val="60000"/>
              </a:schemeClr>
            </a:gs>
            <a:gs pos="77000">
              <a:schemeClr val="accent6">
                <a:lumMod val="20000"/>
                <a:lumOff val="80000"/>
              </a:schemeClr>
            </a:gs>
            <a:gs pos="100000">
              <a:srgbClr val="92D050"/>
            </a:gs>
          </a:gsLst>
          <a:path path="circle">
            <a:fillToRect l="100000" t="100000"/>
          </a:path>
          <a:tileRect r="-100000" b="-100000"/>
        </a:gra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205423" tIns="0" rIns="205423" bIns="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2">
                  <a:lumMod val="50000"/>
                </a:schemeClr>
              </a:solidFill>
              <a:latin typeface="Calibri" panose="020F0502020204030204" pitchFamily="34" charset="0"/>
            </a:rPr>
            <a:t>Преподают учителя общеобразовательных организаций, прошедшие специальную подготовку</a:t>
          </a:r>
          <a:endParaRPr lang="ru-RU" sz="1800" b="1" kern="1200" dirty="0">
            <a:solidFill>
              <a:schemeClr val="tx2">
                <a:lumMod val="50000"/>
              </a:schemeClr>
            </a:solidFill>
            <a:latin typeface="Calibri" panose="020F0502020204030204" pitchFamily="34" charset="0"/>
          </a:endParaRPr>
        </a:p>
      </dsp:txBody>
      <dsp:txXfrm>
        <a:off x="623692" y="1470423"/>
        <a:ext cx="6474836" cy="559396"/>
      </dsp:txXfrm>
    </dsp:sp>
    <dsp:sp modelId="{5F60B128-7C8C-4596-88B9-8242C37CE96A}">
      <dsp:nvSpPr>
        <dsp:cNvPr id="0" name=""/>
        <dsp:cNvSpPr/>
      </dsp:nvSpPr>
      <dsp:spPr>
        <a:xfrm>
          <a:off x="0" y="2263641"/>
          <a:ext cx="7764016"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AAD2A7-A349-48F6-BF62-34985E07DAB9}">
      <dsp:nvSpPr>
        <dsp:cNvPr id="0" name=""/>
        <dsp:cNvSpPr/>
      </dsp:nvSpPr>
      <dsp:spPr>
        <a:xfrm>
          <a:off x="593430" y="2160238"/>
          <a:ext cx="6535360" cy="619920"/>
        </a:xfrm>
        <a:prstGeom prst="roundRect">
          <a:avLst/>
        </a:prstGeom>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205423" tIns="0" rIns="205423" bIns="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2">
                  <a:lumMod val="50000"/>
                </a:schemeClr>
              </a:solidFill>
              <a:latin typeface="Calibri" panose="020F0502020204030204" pitchFamily="34" charset="0"/>
            </a:rPr>
            <a:t>Не предполагает освоение религиозных учений</a:t>
          </a:r>
          <a:endParaRPr lang="ru-RU" sz="1800" b="1" kern="1200" dirty="0">
            <a:solidFill>
              <a:schemeClr val="tx2">
                <a:lumMod val="50000"/>
              </a:schemeClr>
            </a:solidFill>
            <a:latin typeface="Calibri" panose="020F0502020204030204" pitchFamily="34" charset="0"/>
          </a:endParaRPr>
        </a:p>
      </dsp:txBody>
      <dsp:txXfrm>
        <a:off x="623692" y="2190500"/>
        <a:ext cx="6474836" cy="559396"/>
      </dsp:txXfrm>
    </dsp:sp>
    <dsp:sp modelId="{C8521045-89F2-4EA5-85B4-22219779D665}">
      <dsp:nvSpPr>
        <dsp:cNvPr id="0" name=""/>
        <dsp:cNvSpPr/>
      </dsp:nvSpPr>
      <dsp:spPr>
        <a:xfrm>
          <a:off x="0" y="3216201"/>
          <a:ext cx="7764016"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5F6335B-A8E9-4C85-82C3-D1D2FDED3723}">
      <dsp:nvSpPr>
        <dsp:cNvPr id="0" name=""/>
        <dsp:cNvSpPr/>
      </dsp:nvSpPr>
      <dsp:spPr>
        <a:xfrm>
          <a:off x="593430" y="2880322"/>
          <a:ext cx="6535360" cy="619920"/>
        </a:xfrm>
        <a:prstGeom prst="roundRect">
          <a:avLst/>
        </a:prstGeom>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205423" tIns="0" rIns="205423" bIns="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2">
                  <a:lumMod val="50000"/>
                </a:schemeClr>
              </a:solidFill>
              <a:latin typeface="Calibri" panose="020F0502020204030204" pitchFamily="34" charset="0"/>
            </a:rPr>
            <a:t>Культурологический подход</a:t>
          </a:r>
          <a:endParaRPr lang="ru-RU" sz="1800" b="1" kern="1200" dirty="0">
            <a:solidFill>
              <a:schemeClr val="tx2">
                <a:lumMod val="50000"/>
              </a:schemeClr>
            </a:solidFill>
            <a:latin typeface="Calibri" panose="020F0502020204030204" pitchFamily="34" charset="0"/>
          </a:endParaRPr>
        </a:p>
      </dsp:txBody>
      <dsp:txXfrm>
        <a:off x="623692" y="2910584"/>
        <a:ext cx="6474836" cy="559396"/>
      </dsp:txXfrm>
    </dsp:sp>
    <dsp:sp modelId="{A6A56996-F493-4418-8F40-968CC9FDF845}">
      <dsp:nvSpPr>
        <dsp:cNvPr id="0" name=""/>
        <dsp:cNvSpPr/>
      </dsp:nvSpPr>
      <dsp:spPr>
        <a:xfrm>
          <a:off x="0" y="4197606"/>
          <a:ext cx="7764016"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57BADD-03F2-434C-99B5-276CDF662B58}">
      <dsp:nvSpPr>
        <dsp:cNvPr id="0" name=""/>
        <dsp:cNvSpPr/>
      </dsp:nvSpPr>
      <dsp:spPr>
        <a:xfrm>
          <a:off x="629518" y="3672410"/>
          <a:ext cx="6499273" cy="648764"/>
        </a:xfrm>
        <a:prstGeom prst="roundRect">
          <a:avLst/>
        </a:prstGeom>
        <a:gradFill flip="none" rotWithShape="1">
          <a:gsLst>
            <a:gs pos="18000">
              <a:schemeClr val="accent6">
                <a:lumMod val="20000"/>
                <a:lumOff val="80000"/>
              </a:schemeClr>
            </a:gs>
            <a:gs pos="77000">
              <a:schemeClr val="accent6">
                <a:lumMod val="40000"/>
                <a:lumOff val="60000"/>
              </a:schemeClr>
            </a:gs>
            <a:gs pos="100000">
              <a:srgbClr val="92D050"/>
            </a:gs>
          </a:gsLst>
          <a:path path="circle">
            <a:fillToRect l="100000" t="100000"/>
          </a:path>
          <a:tileRect r="-100000" b="-100000"/>
        </a:gra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205423" tIns="0" rIns="205423" bIns="0" numCol="1" spcCol="1270" anchor="ctr" anchorCtr="0">
          <a:noAutofit/>
        </a:bodyPr>
        <a:lstStyle/>
        <a:p>
          <a:pPr lvl="0" algn="ctr" defTabSz="800100">
            <a:lnSpc>
              <a:spcPct val="90000"/>
            </a:lnSpc>
            <a:spcBef>
              <a:spcPct val="0"/>
            </a:spcBef>
            <a:spcAft>
              <a:spcPct val="35000"/>
            </a:spcAft>
          </a:pPr>
          <a:r>
            <a:rPr lang="ru-RU" sz="1800" b="1" kern="1200" dirty="0" err="1" smtClean="0">
              <a:solidFill>
                <a:schemeClr val="tx2">
                  <a:lumMod val="50000"/>
                </a:schemeClr>
              </a:solidFill>
              <a:latin typeface="Calibri" panose="020F0502020204030204" pitchFamily="34" charset="0"/>
            </a:rPr>
            <a:t>Безотметочное</a:t>
          </a:r>
          <a:r>
            <a:rPr lang="ru-RU" sz="1800" b="1" kern="1200" dirty="0" smtClean="0">
              <a:solidFill>
                <a:schemeClr val="tx2">
                  <a:lumMod val="50000"/>
                </a:schemeClr>
              </a:solidFill>
              <a:latin typeface="Calibri" panose="020F0502020204030204" pitchFamily="34" charset="0"/>
            </a:rPr>
            <a:t> обучение</a:t>
          </a:r>
          <a:endParaRPr lang="ru-RU" sz="1800" b="1" kern="1200" dirty="0">
            <a:solidFill>
              <a:schemeClr val="tx2">
                <a:lumMod val="50000"/>
              </a:schemeClr>
            </a:solidFill>
            <a:latin typeface="Calibri" panose="020F0502020204030204" pitchFamily="34" charset="0"/>
          </a:endParaRPr>
        </a:p>
      </dsp:txBody>
      <dsp:txXfrm>
        <a:off x="661188" y="3704080"/>
        <a:ext cx="6435933" cy="5854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EE987AC9-2EC4-4468-BEEA-C1D275C276FD}" type="datetimeFigureOut">
              <a:rPr lang="ru-RU" smtClean="0"/>
              <a:pPr/>
              <a:t>14.03.2023</a:t>
            </a:fld>
            <a:endParaRPr lang="ru-RU"/>
          </a:p>
        </p:txBody>
      </p:sp>
      <p:sp>
        <p:nvSpPr>
          <p:cNvPr id="4" name="Нижний колонтитул 3"/>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A39CAA1D-2A92-4C6E-816A-CEC5A2E262BC}" type="slidenum">
              <a:rPr lang="ru-RU" smtClean="0"/>
              <a:pPr/>
              <a:t>‹#›</a:t>
            </a:fld>
            <a:endParaRPr lang="ru-RU"/>
          </a:p>
        </p:txBody>
      </p:sp>
    </p:spTree>
    <p:extLst>
      <p:ext uri="{BB962C8B-B14F-4D97-AF65-F5344CB8AC3E}">
        <p14:creationId xmlns:p14="http://schemas.microsoft.com/office/powerpoint/2010/main" val="24259401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AC4624A3-A085-47FA-929B-74CDFFE89779}" type="datetimeFigureOut">
              <a:rPr lang="ru-RU" smtClean="0"/>
              <a:pPr/>
              <a:t>14.03.2023</a:t>
            </a:fld>
            <a:endParaRPr lang="ru-RU"/>
          </a:p>
        </p:txBody>
      </p:sp>
      <p:sp>
        <p:nvSpPr>
          <p:cNvPr id="4" name="Образ слайда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3561BE32-58C7-4935-B106-96C0B10209AD}" type="slidenum">
              <a:rPr lang="ru-RU" smtClean="0"/>
              <a:pPr/>
              <a:t>‹#›</a:t>
            </a:fld>
            <a:endParaRPr lang="ru-RU"/>
          </a:p>
        </p:txBody>
      </p:sp>
    </p:spTree>
    <p:extLst>
      <p:ext uri="{BB962C8B-B14F-4D97-AF65-F5344CB8AC3E}">
        <p14:creationId xmlns:p14="http://schemas.microsoft.com/office/powerpoint/2010/main" val="132591299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98980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82618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Конфессиональные модули</a:t>
            </a:r>
          </a:p>
          <a:p>
            <a:r>
              <a:rPr lang="ru-RU" sz="1200" kern="1200" dirty="0" smtClean="0">
                <a:solidFill>
                  <a:schemeClr val="tx1"/>
                </a:solidFill>
                <a:latin typeface="+mn-lt"/>
                <a:ea typeface="+mn-ea"/>
                <a:cs typeface="+mn-cs"/>
              </a:rPr>
              <a:t>Наряду с особой ролью православия в истории России в становлении ее духовности и культуры ислам, буддизм, иудаизм, составляют неотъемлемую часть исторического наследия народов Российской Федерации. Основы этих религиозных культур авторы предмета описывают в модулях «Основы исламской культуры», «Основы иудейской культуры», «Основы буддисткой культуры».</a:t>
            </a:r>
          </a:p>
          <a:p>
            <a:r>
              <a:rPr lang="ru-RU" sz="1200" kern="1200" dirty="0" smtClean="0">
                <a:solidFill>
                  <a:schemeClr val="tx1"/>
                </a:solidFill>
                <a:latin typeface="+mn-lt"/>
                <a:ea typeface="+mn-ea"/>
                <a:cs typeface="+mn-cs"/>
              </a:rPr>
              <a:t>Если вы осознаете для себя культурно-историческую ценность ислама, иудаизма или буддизма, этнически или религиозно ваша семья принадлежит к этим культурам, то в числе модулей предмета ОРКСЭ вам предложен выбор модуля, описывающего традицию именно вашей семьи.</a:t>
            </a:r>
          </a:p>
          <a:p>
            <a:r>
              <a:rPr lang="ru-RU" sz="1200" kern="1200" dirty="0" smtClean="0">
                <a:solidFill>
                  <a:schemeClr val="tx1"/>
                </a:solidFill>
                <a:latin typeface="+mn-lt"/>
                <a:ea typeface="+mn-ea"/>
                <a:cs typeface="+mn-cs"/>
              </a:rPr>
              <a:t>На уроках конфессиональных модулей, по выбору родителей, дети узнают об основах культуры и веры их предков. Например, на уроке исламской культуры – о жизни пророка Мухаммеда, истории появления ислама в России, этике ислама. На уроках иудейской культуры – об истории еврейского народа и духовно-нравственных традициях иудеев. На уроках буддийской культуры ребенку расскажут о ритуалах, святынях, праздниках, разных направлениях буддизма.</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12</a:t>
            </a:fld>
            <a:endParaRPr lang="ru-RU"/>
          </a:p>
        </p:txBody>
      </p:sp>
    </p:spTree>
    <p:extLst>
      <p:ext uri="{BB962C8B-B14F-4D97-AF65-F5344CB8AC3E}">
        <p14:creationId xmlns:p14="http://schemas.microsoft.com/office/powerpoint/2010/main" val="327350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smtClean="0"/>
          </a:p>
          <a:p>
            <a:r>
              <a:rPr lang="ru-RU" dirty="0" smtClean="0"/>
              <a:t>Учебный модуль «Основы исламской культуры»</a:t>
            </a:r>
            <a:r>
              <a:rPr lang="ru-RU" baseline="0" dirty="0" smtClean="0"/>
              <a:t> з</a:t>
            </a:r>
            <a:r>
              <a:rPr lang="ru-RU" dirty="0" smtClean="0"/>
              <a:t>накомит школьников  с основами духовно-нравственной культуры ислама.</a:t>
            </a:r>
          </a:p>
          <a:p>
            <a:r>
              <a:rPr lang="ru-RU" dirty="0" smtClean="0"/>
              <a:t>Учащиеся знакомятся с историей появления ислама, основаниях исламской религии и этики, обязанностях мусульман. Обращаясь к Корану и Сунне, учащиеся узнают о значении этих книг как источника нравственности. Особое место в содержании модуля уделяется жизни мусульман в современной России.</a:t>
            </a:r>
          </a:p>
          <a:p>
            <a:r>
              <a:rPr lang="ru-RU" dirty="0" smtClean="0"/>
              <a:t>Ислам в России имеет свою древнюю историю, особое место и нашёл своеобразные пути развития. Первое знакомство народов нашей страны с этой религией состоялось ещё в 643 году. Именно это первое знакомство с мусульманами-арабами дало толчок развитию торговых и культурных связей с исламским миром и стало отправной точкой для распространения ислама на территориях, впоследствии вошедших в Российскую империю. Благодаря этим связям ислам со временем закрепился во многих регионах Кавказа, Поволжья, мусульманские общины возникли на Урале и в Сибири.</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13</a:t>
            </a:fld>
            <a:endParaRPr lang="ru-RU"/>
          </a:p>
        </p:txBody>
      </p:sp>
    </p:spTree>
    <p:extLst>
      <p:ext uri="{BB962C8B-B14F-4D97-AF65-F5344CB8AC3E}">
        <p14:creationId xmlns:p14="http://schemas.microsoft.com/office/powerpoint/2010/main" val="371373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Модуль «Основы иудейской культуры»  знакомит школьников  с иудейскими духовно-нравственными традициями культуры и религии, становлением личности иудея и его поведения в повседневной жизни. Школьники узнают  о влиянии иудейской культуры на историю еврейского народа и мировые религии – христианство и ислам. На занятиях учащиеся знакомятся с особенностями иудаизма в России, где</a:t>
            </a:r>
            <a:r>
              <a:rPr lang="ru-RU" baseline="0" dirty="0" smtClean="0"/>
              <a:t> </a:t>
            </a:r>
            <a:r>
              <a:rPr lang="ru-RU" dirty="0" smtClean="0"/>
              <a:t>общины последователей иудаизма существуют с самых древних времён. </a:t>
            </a:r>
          </a:p>
          <a:p>
            <a:r>
              <a:rPr lang="ru-RU" dirty="0" smtClean="0"/>
              <a:t>Модуль ориентирован на семьи, сознающие свою связь с религиозной традицией и культурой иудаизма.</a:t>
            </a:r>
          </a:p>
          <a:p>
            <a:r>
              <a:rPr lang="ru-RU" dirty="0" smtClean="0"/>
              <a:t>Большое значение уделяется обычаям, праздникам, памятным историческим датам. Большое место занимают темы семьи как нравственной ценности, духовного союза; семейной жизни; гармонии человека в окружающем его мире. Рассматриваются вопросы о том, какие качества необходимы для создания прочной семьи, какие качества родители стараются передать своим детям, что говорится в Торе и еврейских источниках об отношении к старшим, о воспитании, о цели человеческой жизни.</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14</a:t>
            </a:fld>
            <a:endParaRPr lang="ru-RU"/>
          </a:p>
        </p:txBody>
      </p:sp>
    </p:spTree>
    <p:extLst>
      <p:ext uri="{BB962C8B-B14F-4D97-AF65-F5344CB8AC3E}">
        <p14:creationId xmlns:p14="http://schemas.microsoft.com/office/powerpoint/2010/main" val="81366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Модуль «Основы буддийской культуры» знакомит учащихся с великим духовным наследием буддийской культуры. Школьники узнают об основах буддийской культуры, основателях ритуалах, святынях, праздниках, искусстве, буддийских духовных традициях, которые соблюдаются и в современном обществе.</a:t>
            </a:r>
          </a:p>
          <a:p>
            <a:r>
              <a:rPr lang="ru-RU" dirty="0" smtClean="0"/>
              <a:t>Модуль ориентирован на семьи, для которых близка культура этой древней, одной из трёх мировых религий. </a:t>
            </a:r>
          </a:p>
          <a:p>
            <a:r>
              <a:rPr lang="ru-RU" dirty="0" smtClean="0"/>
              <a:t>Буддизм — одна из традиционных религий народов Российской Федерации. Приверженцами учения Будды считают себя около 1% населения России. В первую очередь среди жителей республик Бурятия, Калмыкия, Тыва. Общины буддистов есть в Москве, Санкт-Петербурге, других российских городах.</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15</a:t>
            </a:fld>
            <a:endParaRPr lang="ru-RU"/>
          </a:p>
        </p:txBody>
      </p:sp>
    </p:spTree>
    <p:extLst>
      <p:ext uri="{BB962C8B-B14F-4D97-AF65-F5344CB8AC3E}">
        <p14:creationId xmlns:p14="http://schemas.microsoft.com/office/powerpoint/2010/main" val="3795497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Исторически, Православие - ядро традиционной российской культуры. Изучение модуля в начальной школе поможет ребенку понять творчество русских классиков (Пушкина, Гоголя, Васнецова, Шишкина), станет проводником по сокровищам Третьяковской галереи и другим отечественным музеям. На уроках модуля «Основы православной</a:t>
            </a:r>
            <a:r>
              <a:rPr lang="ru-RU" baseline="0" dirty="0" smtClean="0"/>
              <a:t> культуры» </a:t>
            </a:r>
            <a:r>
              <a:rPr lang="ru-RU" dirty="0" smtClean="0"/>
              <a:t>ребенок научится мужеству и состраданию, терпению и великодушию, узнает о житиях святых: Фёдора Ушакова, Александра Невского, Ильи Муромца, Равноапостольной Елены, Анастасии </a:t>
            </a:r>
            <a:r>
              <a:rPr lang="ru-RU" dirty="0" err="1" smtClean="0"/>
              <a:t>Узорешительницы</a:t>
            </a:r>
            <a:r>
              <a:rPr lang="ru-RU" dirty="0" smtClean="0"/>
              <a:t>, Великомученицы Екатерины.</a:t>
            </a:r>
          </a:p>
          <a:p>
            <a:endParaRPr lang="ru-RU" dirty="0" smtClean="0"/>
          </a:p>
          <a:p>
            <a:r>
              <a:rPr lang="ru-RU" dirty="0" smtClean="0"/>
              <a:t>Модуль «Основы православной культуры» вошел в структуру предмета ОРКСЭ для изучениями теми школьниками, в семьях которых разделяют ценности православных традиций. </a:t>
            </a:r>
          </a:p>
          <a:p>
            <a:r>
              <a:rPr lang="ru-RU" dirty="0" smtClean="0"/>
              <a:t>Содержание модуля составлено таким образом, что в течение учебного года ребенок познакомится с основными понятиями православной культуры, узнает и расскажет родителям о смысле и значении таких православных праздников, как Пасха, Рождество Христово, Сретение. Узнает о житии святого (святой), с именем которого его крестили родители. </a:t>
            </a:r>
          </a:p>
          <a:p>
            <a:r>
              <a:rPr lang="ru-RU" dirty="0" smtClean="0"/>
              <a:t>Содержание модуля направлено на формирование диалога родителей и ребенка, у которого появится много вопросов и интерес к семейной истории, праздникам, а у Вас, уважаемые родители, -  темы для совместного обсуждения, вечеров семейного чтения и т.п.</a:t>
            </a:r>
          </a:p>
          <a:p>
            <a:r>
              <a:rPr lang="ru-RU" dirty="0" smtClean="0"/>
              <a:t>Ребенок младшего школьного возраста тяжело усваивает абстрактные этические и нравственные нормы (поэтому так плохо действуют различные нотации). Модуль «Основы православной культуры» направлен на формирование духовности и нравственности у ребенка на примерах конкретных исторических личностей: Илья Муромец, благоверный князь Александр Невский, преподобный Сергий Радонежский. </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16</a:t>
            </a:fld>
            <a:endParaRPr lang="ru-RU"/>
          </a:p>
        </p:txBody>
      </p:sp>
    </p:spTree>
    <p:extLst>
      <p:ext uri="{BB962C8B-B14F-4D97-AF65-F5344CB8AC3E}">
        <p14:creationId xmlns:p14="http://schemas.microsoft.com/office/powerpoint/2010/main" val="250597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56947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Уважаемые родители!</a:t>
            </a:r>
          </a:p>
          <a:p>
            <a:r>
              <a:rPr lang="ru-RU" dirty="0" smtClean="0"/>
              <a:t>В</a:t>
            </a:r>
            <a:r>
              <a:rPr lang="ru-RU" baseline="0" dirty="0" smtClean="0"/>
              <a:t> учебном </a:t>
            </a:r>
            <a:r>
              <a:rPr lang="ru-RU" dirty="0" smtClean="0"/>
              <a:t>предмете ОРКСЭ модулей несколько, потому что мы живем в большой многонациональной и многоконфессиональной стране. Но модули предмета  четко структурированы, и каждый из вас легко может выбрать тот,  который отвечает вашим семейным традициям. </a:t>
            </a:r>
          </a:p>
          <a:p>
            <a:r>
              <a:rPr lang="ru-RU" dirty="0" smtClean="0"/>
              <a:t>Уроки курса ведут учителя, прошедшие специальную подготовку. Выберите модуль предмета, который ближе именно вашим устоям и традициям: пусть ребенок утвердится в культурной традиции семьи, а позже, в старших классах, познакомится с иными культурами. Зафиксируйте свой выбор, заполнив персональное заявление на родительском собрании предмета ОРКСЭ. </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18</a:t>
            </a:fld>
            <a:endParaRPr lang="ru-RU"/>
          </a:p>
        </p:txBody>
      </p:sp>
    </p:spTree>
    <p:extLst>
      <p:ext uri="{BB962C8B-B14F-4D97-AF65-F5344CB8AC3E}">
        <p14:creationId xmlns:p14="http://schemas.microsoft.com/office/powerpoint/2010/main" val="91404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kern="1200" dirty="0" smtClean="0">
                <a:solidFill>
                  <a:schemeClr val="tx1"/>
                </a:solidFill>
                <a:latin typeface="+mn-lt"/>
                <a:ea typeface="+mn-ea"/>
                <a:cs typeface="+mn-cs"/>
              </a:rPr>
              <a:t>Итак, уважаемые родители!</a:t>
            </a:r>
          </a:p>
          <a:p>
            <a:r>
              <a:rPr lang="ru-RU" sz="1200" kern="1200" dirty="0" smtClean="0">
                <a:solidFill>
                  <a:schemeClr val="tx1"/>
                </a:solidFill>
                <a:latin typeface="+mn-lt"/>
                <a:ea typeface="+mn-ea"/>
                <a:cs typeface="+mn-cs"/>
              </a:rPr>
              <a:t>Вы ознакомились с предметом ОРКСЭ, и Вам предстоит сделать свой выбор, заполнив персональное заявление. Выбирайте модуль, только руководствуясь интересами Вашего ребенка и Вашей семьи. Об этом говорится в обращении к родителям министра образования Камчатского края Коротковой Александры Юрьевны. Основываясь на Вашем выборе, в нашей образовательной организации будут приобретены учебники по выбранным модулям, сформированы группы учащихся, преподаватели пройдут необходимую подготовку.</a:t>
            </a:r>
          </a:p>
          <a:p>
            <a:r>
              <a:rPr lang="ru-RU" sz="1200" kern="1200" dirty="0" smtClean="0">
                <a:solidFill>
                  <a:schemeClr val="tx1"/>
                </a:solidFill>
                <a:latin typeface="+mn-lt"/>
                <a:ea typeface="+mn-ea"/>
                <a:cs typeface="+mn-cs"/>
              </a:rPr>
              <a:t>Какой бы модуль вы ни выбрали, в рамках 34 школьных уроков ваши дети будут изучать лишь начало, истоки, основы религиозной культуры, основы светской этики. Изучение курса способствует  сближению родителей с детьми по убеждениям и родственным чувствам. </a:t>
            </a:r>
          </a:p>
          <a:p>
            <a:r>
              <a:rPr lang="ru-RU" sz="1200" kern="1200" dirty="0" smtClean="0">
                <a:solidFill>
                  <a:schemeClr val="tx1"/>
                </a:solidFill>
                <a:latin typeface="+mn-lt"/>
                <a:ea typeface="+mn-ea"/>
                <a:cs typeface="+mn-cs"/>
              </a:rPr>
              <a:t>Желаем вам сделать осознанный выбор модуля предмета «Основы религиозных культур и светской этики».</a:t>
            </a:r>
          </a:p>
          <a:p>
            <a:pPr algn="just"/>
            <a:endParaRPr lang="ru-RU" baseline="0" dirty="0" smtClean="0"/>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19</a:t>
            </a:fld>
            <a:endParaRPr lang="ru-RU"/>
          </a:p>
        </p:txBody>
      </p:sp>
    </p:spTree>
    <p:extLst>
      <p:ext uri="{BB962C8B-B14F-4D97-AF65-F5344CB8AC3E}">
        <p14:creationId xmlns:p14="http://schemas.microsoft.com/office/powerpoint/2010/main" val="1881944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81776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03974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95318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51467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16163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83252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116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685801" y="4343400"/>
            <a:ext cx="5486400" cy="4114800"/>
          </a:xfrm>
          <a:prstGeom prst="rect">
            <a:avLst/>
          </a:prstGeom>
          <a:noFill/>
          <a:ln>
            <a:round/>
            <a:headEnd/>
            <a:tailEnd/>
          </a:ln>
        </p:spPr>
        <p:txBody>
          <a:bodyPr wrap="none" anchor="ctr"/>
          <a:lstStyle/>
          <a:p>
            <a:r>
              <a:rPr lang="ru-RU" dirty="0" smtClean="0"/>
              <a:t>Содержание предмета ОРКСЭ дополняет обществоведческие  </a:t>
            </a:r>
            <a:r>
              <a:rPr lang="ru-RU" i="0" dirty="0" smtClean="0"/>
              <a:t>аспекты  учебного п</a:t>
            </a:r>
            <a:r>
              <a:rPr lang="ru-RU" dirty="0" smtClean="0"/>
              <a:t>редмета «Окружающий мир» </a:t>
            </a:r>
            <a:r>
              <a:rPr lang="ru-RU" i="0" dirty="0" smtClean="0"/>
              <a:t>в 4-м классе </a:t>
            </a:r>
            <a:r>
              <a:rPr lang="ru-RU" dirty="0" smtClean="0"/>
              <a:t>и предваряет  начинающееся в 5 классе  изучение </a:t>
            </a:r>
            <a:r>
              <a:rPr lang="ru-RU" i="0" dirty="0" smtClean="0"/>
              <a:t>учебных предметов</a:t>
            </a:r>
            <a:r>
              <a:rPr lang="ru-RU" dirty="0" smtClean="0"/>
              <a:t>:  «История», «Обществознание», «Литература».</a:t>
            </a:r>
            <a:r>
              <a:rPr lang="ru-RU" i="0" baseline="0" dirty="0" smtClean="0"/>
              <a:t> </a:t>
            </a:r>
          </a:p>
          <a:p>
            <a:r>
              <a:rPr lang="ru-RU" dirty="0" smtClean="0"/>
              <a:t>В процессе изучения внешнего мира, благодаря предмету ОРКСЭ, ребенок </a:t>
            </a:r>
            <a:r>
              <a:rPr lang="ru-RU" i="0" dirty="0" smtClean="0"/>
              <a:t>укореняется</a:t>
            </a:r>
            <a:r>
              <a:rPr lang="ru-RU" i="0" baseline="0" dirty="0" smtClean="0"/>
              <a:t> в традициях семейных ценностей, ассоциирует себя со своими родителями. Ведь только тот может изучать и уважать чужие ценности и традиции, кто знает и хранит свои. </a:t>
            </a:r>
          </a:p>
          <a:p>
            <a:r>
              <a:rPr lang="ru-RU" i="0" baseline="0" dirty="0" smtClean="0"/>
              <a:t>Таким образом, при изучении окружающего мира в его многообразии предмет ОРКСЭ поможет Вам, уважаемые родители, воспитывать  ребенка на основе семейных традиций и ценностей</a:t>
            </a:r>
          </a:p>
          <a:p>
            <a:endParaRPr lang="ru-RU" i="0" dirty="0"/>
          </a:p>
        </p:txBody>
      </p:sp>
    </p:spTree>
    <p:extLst>
      <p:ext uri="{BB962C8B-B14F-4D97-AF65-F5344CB8AC3E}">
        <p14:creationId xmlns:p14="http://schemas.microsoft.com/office/powerpoint/2010/main" val="298652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1.</a:t>
            </a:r>
            <a:r>
              <a:rPr lang="ru-RU" baseline="0" dirty="0" smtClean="0"/>
              <a:t> </a:t>
            </a:r>
            <a:r>
              <a:rPr lang="ru-RU" i="0" dirty="0" smtClean="0"/>
              <a:t>Предмет ОРКСЭ </a:t>
            </a:r>
            <a:r>
              <a:rPr lang="ru-RU" dirty="0" smtClean="0"/>
              <a:t> преподают учителя общеобразовательных организаций, прошедшие </a:t>
            </a:r>
            <a:r>
              <a:rPr lang="ru-RU" i="0" baseline="0" dirty="0" smtClean="0"/>
              <a:t>курсы повышения квалификации</a:t>
            </a:r>
            <a:r>
              <a:rPr lang="ru-RU" dirty="0" smtClean="0"/>
              <a:t>.</a:t>
            </a:r>
          </a:p>
          <a:p>
            <a:pPr marL="228600" indent="-228600">
              <a:buAutoNum type="arabicPeriod" startAt="3"/>
            </a:pPr>
            <a:r>
              <a:rPr lang="ru-RU" i="0" baseline="0" dirty="0" smtClean="0"/>
              <a:t>В общеобразовательной организации должны быть созданы соответствующие условия для изучения  каждым учеником выбранного модуля предмета: формирование групп, составление расписания</a:t>
            </a:r>
            <a:r>
              <a:rPr lang="ru-RU" i="1" baseline="0" dirty="0" smtClean="0"/>
              <a:t> и т.п.</a:t>
            </a:r>
            <a:r>
              <a:rPr lang="ru-RU" baseline="0" dirty="0" smtClean="0"/>
              <a:t> </a:t>
            </a:r>
            <a:endParaRPr lang="ru-RU" i="1" baseline="0" dirty="0" smtClean="0"/>
          </a:p>
          <a:p>
            <a:pPr marL="0" indent="0">
              <a:buNone/>
            </a:pPr>
            <a:r>
              <a:rPr lang="ru-RU" baseline="0" dirty="0" smtClean="0"/>
              <a:t>4. Предмет </a:t>
            </a:r>
            <a:r>
              <a:rPr lang="ru-RU" i="0" baseline="0" dirty="0" smtClean="0"/>
              <a:t>ОРКСЭ </a:t>
            </a:r>
            <a:r>
              <a:rPr lang="ru-RU" baseline="0" dirty="0" smtClean="0"/>
              <a:t>имеет не вероучительный, а культурологический характер </a:t>
            </a:r>
          </a:p>
          <a:p>
            <a:r>
              <a:rPr lang="ru-RU" baseline="0" dirty="0" smtClean="0"/>
              <a:t>5. Предмет </a:t>
            </a:r>
            <a:r>
              <a:rPr lang="ru-RU" baseline="0" dirty="0" err="1" smtClean="0"/>
              <a:t>безотметочный</a:t>
            </a:r>
            <a:r>
              <a:rPr lang="ru-RU" baseline="0" dirty="0" smtClean="0"/>
              <a:t>, но зачётный. </a:t>
            </a:r>
            <a:r>
              <a:rPr lang="ru-RU" i="0" baseline="0" dirty="0" smtClean="0"/>
              <a:t>Итоговой оценкой может стать создание проекта и его защита</a:t>
            </a:r>
            <a:r>
              <a:rPr lang="ru-RU" i="1" baseline="0" dirty="0" smtClean="0"/>
              <a:t>.</a:t>
            </a:r>
            <a:endParaRPr lang="ru-RU" baseline="0" dirty="0" smtClean="0"/>
          </a:p>
          <a:p>
            <a:r>
              <a:rPr lang="ru-RU" i="0" dirty="0" smtClean="0"/>
              <a:t>От изучения предмета ОРКСЭ невозможно отказаться. </a:t>
            </a:r>
            <a:r>
              <a:rPr lang="ru-RU" dirty="0" smtClean="0"/>
              <a:t>Во-первых</a:t>
            </a:r>
            <a:r>
              <a:rPr lang="ru-RU" i="1" dirty="0" smtClean="0"/>
              <a:t>,</a:t>
            </a:r>
            <a:r>
              <a:rPr lang="ru-RU" dirty="0" smtClean="0"/>
              <a:t> это обязательный предмет, во-вторых</a:t>
            </a:r>
            <a:r>
              <a:rPr lang="ru-RU" i="1" dirty="0" smtClean="0"/>
              <a:t>,</a:t>
            </a:r>
            <a:r>
              <a:rPr lang="ru-RU" dirty="0" smtClean="0"/>
              <a:t> </a:t>
            </a:r>
            <a:r>
              <a:rPr lang="ru-RU" i="0" dirty="0" smtClean="0"/>
              <a:t>он изучается </a:t>
            </a:r>
            <a:r>
              <a:rPr lang="ru-RU" dirty="0" smtClean="0"/>
              <a:t>не вместо какой-либо учебной дисциплины, а как самостоятельный </a:t>
            </a:r>
            <a:r>
              <a:rPr lang="ru-RU" i="0" dirty="0" smtClean="0"/>
              <a:t>учебный предмет, цель и задачи которого носят воспитательный характер для оказания помощи родителям в воспитании детей. </a:t>
            </a:r>
            <a:endParaRPr lang="ru-RU" dirty="0" smtClean="0"/>
          </a:p>
          <a:p>
            <a:r>
              <a:rPr lang="ru-RU" i="0" dirty="0" smtClean="0"/>
              <a:t>Для изучения предмета ОРКСЭ нельзя</a:t>
            </a:r>
            <a:r>
              <a:rPr lang="ru-RU" i="0" baseline="0" dirty="0" smtClean="0"/>
              <a:t> выбрать одновременно два или более модулей, т.к.  каждый  из них имеет своё содержание  и  призван отражать  те или иные традиции и убеждения семьи учащегося</a:t>
            </a:r>
            <a:r>
              <a:rPr lang="ru-RU" dirty="0" smtClean="0"/>
              <a:t>. Нельзя, например, быть одновременно и буддистом, и мусульманином. Таким образом, вам</a:t>
            </a:r>
            <a:r>
              <a:rPr lang="ru-RU" baseline="0" dirty="0" smtClean="0"/>
              <a:t> </a:t>
            </a:r>
            <a:r>
              <a:rPr lang="ru-RU" dirty="0" smtClean="0"/>
              <a:t>необходимо выбрать один конкретный модуль </a:t>
            </a:r>
            <a:r>
              <a:rPr lang="ru-RU" i="0" dirty="0" smtClean="0"/>
              <a:t>предмета ОРКСЭ, в содержании которого раскрываются традиции и культура вашей семьи. </a:t>
            </a:r>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7</a:t>
            </a:fld>
            <a:endParaRPr lang="ru-RU"/>
          </a:p>
        </p:txBody>
      </p:sp>
    </p:spTree>
    <p:extLst>
      <p:ext uri="{BB962C8B-B14F-4D97-AF65-F5344CB8AC3E}">
        <p14:creationId xmlns:p14="http://schemas.microsoft.com/office/powerpoint/2010/main" val="311527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26620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Содержание всех модулей группируется вокруг трёх базовых национальных ценностей.</a:t>
            </a:r>
          </a:p>
          <a:p>
            <a:r>
              <a:rPr lang="ru-RU" dirty="0" smtClean="0"/>
              <a:t>1.Отечество.</a:t>
            </a:r>
          </a:p>
          <a:p>
            <a:r>
              <a:rPr lang="ru-RU" dirty="0" smtClean="0"/>
              <a:t>2.Семья.</a:t>
            </a:r>
          </a:p>
          <a:p>
            <a:pPr marL="228600" indent="-228600">
              <a:buAutoNum type="arabicPeriod" startAt="3"/>
            </a:pPr>
            <a:r>
              <a:rPr lang="ru-RU" dirty="0" smtClean="0"/>
              <a:t>Культурная традиция.</a:t>
            </a:r>
          </a:p>
          <a:p>
            <a:pPr marL="0" indent="0">
              <a:buNone/>
            </a:pPr>
            <a:r>
              <a:rPr lang="ru-RU" i="1" dirty="0" smtClean="0"/>
              <a:t> </a:t>
            </a:r>
            <a:r>
              <a:rPr lang="ru-RU" i="0" dirty="0" smtClean="0"/>
              <a:t>Базовые национальные ценности дают</a:t>
            </a:r>
            <a:r>
              <a:rPr lang="ru-RU" i="0" baseline="0" dirty="0" smtClean="0"/>
              <a:t> </a:t>
            </a:r>
            <a:r>
              <a:rPr lang="ru-RU" i="0" dirty="0" smtClean="0"/>
              <a:t>ответ </a:t>
            </a:r>
            <a:r>
              <a:rPr lang="ru-RU" dirty="0" smtClean="0"/>
              <a:t>на вопрос, почему в данном предмете не один, а несколько  учебных модулей.</a:t>
            </a:r>
            <a:endParaRPr lang="ru-RU" i="1" dirty="0" smtClean="0"/>
          </a:p>
          <a:p>
            <a:pPr marL="0" indent="0">
              <a:buNone/>
            </a:pPr>
            <a:r>
              <a:rPr lang="ru-RU" dirty="0" smtClean="0"/>
              <a:t>Мы живем</a:t>
            </a:r>
            <a:r>
              <a:rPr lang="ru-RU" i="0" dirty="0" smtClean="0"/>
              <a:t> в </a:t>
            </a:r>
            <a:r>
              <a:rPr lang="ru-RU" dirty="0" smtClean="0"/>
              <a:t>большой многонациональной</a:t>
            </a:r>
            <a:r>
              <a:rPr lang="ru-RU" baseline="0" dirty="0" smtClean="0"/>
              <a:t> стране. У нас одна Родина, но семья и культурная традиция у каждого </a:t>
            </a:r>
            <a:r>
              <a:rPr lang="ru-RU" i="0" baseline="0" dirty="0" smtClean="0"/>
              <a:t>свои.</a:t>
            </a:r>
            <a:r>
              <a:rPr lang="ru-RU" i="1" baseline="0" dirty="0" smtClean="0"/>
              <a:t> </a:t>
            </a:r>
            <a:r>
              <a:rPr lang="ru-RU" baseline="0" dirty="0" smtClean="0"/>
              <a:t>Каждый родитель, где бы он не жил - в Казани, Чечне, Башкирии, на Камчатке, Белгороде или Калининграде - может найти близкий именно его семейной традиции конфессиональный модуль или </a:t>
            </a:r>
            <a:r>
              <a:rPr lang="ru-RU" i="0" baseline="0" dirty="0" smtClean="0"/>
              <a:t>противоположный</a:t>
            </a:r>
            <a:r>
              <a:rPr lang="ru-RU" i="1" baseline="0" dirty="0" smtClean="0"/>
              <a:t> </a:t>
            </a:r>
            <a:r>
              <a:rPr lang="ru-RU" baseline="0" dirty="0" smtClean="0"/>
              <a:t>религиозной этике альтернативный модуль.</a:t>
            </a:r>
            <a:endParaRPr lang="ru-RU" dirty="0" smtClean="0"/>
          </a:p>
          <a:p>
            <a:r>
              <a:rPr lang="ru-RU" dirty="0" smtClean="0"/>
              <a:t>На этих базовых ценностях будет осуществляться воспитание детей в рамках изучения предмета ОРКСЭ.</a:t>
            </a:r>
          </a:p>
          <a:p>
            <a:endParaRPr lang="ru-RU" dirty="0" smtClean="0"/>
          </a:p>
          <a:p>
            <a:r>
              <a:rPr lang="ru-RU" dirty="0" smtClean="0"/>
              <a:t>Константин Дмитриевич Ушинский писал:</a:t>
            </a:r>
          </a:p>
          <a:p>
            <a:r>
              <a:rPr lang="ru-RU" dirty="0" smtClean="0"/>
              <a:t>«Многое можем и должно занять в опыте иностранной педагогики, но не должны забывать, что для младенца только тогда не вредна чужая пища, когда он, вскормленный молоком матери, уже приобрел достаточно сил, чтобы переварить эту чуждую пищу».</a:t>
            </a:r>
          </a:p>
          <a:p>
            <a:r>
              <a:rPr lang="ru-RU" dirty="0" smtClean="0"/>
              <a:t> Великий русский педагог, авторитет которого непререкаем как в педагогических учреждениях  царской России, так и в советской и российской школе, используя образ </a:t>
            </a:r>
            <a:r>
              <a:rPr lang="ru-RU" i="0" dirty="0" smtClean="0"/>
              <a:t>«вскормленный молоком матери», </a:t>
            </a:r>
            <a:r>
              <a:rPr lang="ru-RU" dirty="0" smtClean="0"/>
              <a:t>призывает научить ребенка</a:t>
            </a:r>
            <a:r>
              <a:rPr lang="ru-RU" baseline="0" dirty="0" smtClean="0"/>
              <a:t> </a:t>
            </a:r>
            <a:r>
              <a:rPr lang="ru-RU" i="0" dirty="0" smtClean="0"/>
              <a:t>прежде </a:t>
            </a:r>
            <a:r>
              <a:rPr lang="ru-RU" dirty="0" smtClean="0"/>
              <a:t>родной культуре</a:t>
            </a:r>
            <a:r>
              <a:rPr lang="ru-RU" baseline="0" dirty="0" smtClean="0"/>
              <a:t> </a:t>
            </a:r>
            <a:r>
              <a:rPr lang="ru-RU" dirty="0" smtClean="0"/>
              <a:t>и только после этого говорить о традициях </a:t>
            </a:r>
            <a:r>
              <a:rPr lang="ru-RU" i="0" dirty="0" smtClean="0"/>
              <a:t>культуры других народов. </a:t>
            </a:r>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9</a:t>
            </a:fld>
            <a:endParaRPr lang="ru-RU"/>
          </a:p>
        </p:txBody>
      </p:sp>
    </p:spTree>
    <p:extLst>
      <p:ext uri="{BB962C8B-B14F-4D97-AF65-F5344CB8AC3E}">
        <p14:creationId xmlns:p14="http://schemas.microsoft.com/office/powerpoint/2010/main" val="381460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Нравственный опыт самого человека и всего человечества в целом, вне любой мировой религиозной культуры, составляет основное содержание учебного модуля «Основы светской этики». Этот модуль называют еще Вне-</a:t>
            </a:r>
            <a:r>
              <a:rPr lang="ru-RU" dirty="0" err="1" smtClean="0"/>
              <a:t>Теосным</a:t>
            </a:r>
            <a:r>
              <a:rPr lang="ru-RU" dirty="0" smtClean="0"/>
              <a:t>, или А-</a:t>
            </a:r>
            <a:r>
              <a:rPr lang="ru-RU" dirty="0" err="1" smtClean="0"/>
              <a:t>Теосным</a:t>
            </a:r>
            <a:r>
              <a:rPr lang="ru-RU" dirty="0" smtClean="0"/>
              <a:t>, где «А» - отрицательная приставка к греческому слову «</a:t>
            </a:r>
            <a:r>
              <a:rPr lang="ru-RU" dirty="0" err="1" smtClean="0"/>
              <a:t>Теос</a:t>
            </a:r>
            <a:r>
              <a:rPr lang="ru-RU" dirty="0" smtClean="0"/>
              <a:t>» или «Бог». </a:t>
            </a:r>
          </a:p>
          <a:p>
            <a:endParaRPr lang="ru-RU" dirty="0" smtClean="0"/>
          </a:p>
          <a:p>
            <a:r>
              <a:rPr lang="ru-RU" dirty="0" smtClean="0"/>
              <a:t>Содержание уроков светской этики посвящены той ее части, которая дает представление об этических нормах и правилах, нравственном законе, лежащем в основе отношений людей друг с другом, с природой, самими собой, а для верующих – с Богом.</a:t>
            </a:r>
          </a:p>
          <a:p>
            <a:r>
              <a:rPr lang="ru-RU" dirty="0" smtClean="0"/>
              <a:t>На уроках учащиеся прочитают мысли философов: Сенека, Конфуций, Цицерон, Гете, </a:t>
            </a:r>
            <a:r>
              <a:rPr lang="ru-RU" dirty="0" err="1" smtClean="0"/>
              <a:t>Демокрит</a:t>
            </a:r>
            <a:r>
              <a:rPr lang="ru-RU" dirty="0" smtClean="0"/>
              <a:t>, Р. Ролан, Э. </a:t>
            </a:r>
            <a:r>
              <a:rPr lang="ru-RU" dirty="0" err="1" smtClean="0"/>
              <a:t>Роттердамский</a:t>
            </a:r>
            <a:r>
              <a:rPr lang="ru-RU" dirty="0" smtClean="0"/>
              <a:t>; </a:t>
            </a:r>
          </a:p>
          <a:p>
            <a:endParaRPr lang="ru-RU" dirty="0" smtClean="0"/>
          </a:p>
          <a:p>
            <a:r>
              <a:rPr lang="ru-RU" dirty="0" smtClean="0"/>
              <a:t>Учебный модуль «Основы религиозных культур народов России» также относится к блоку альтернативных модулей и рассчитан на родителей, не отождествляющих себя с какими либо религиозными культурами.</a:t>
            </a:r>
          </a:p>
          <a:p>
            <a:r>
              <a:rPr lang="ru-RU" dirty="0" smtClean="0"/>
              <a:t>За счет того, что модуль достаточно редко выбирают родители, его содержание не достаточно глубоко проработано методически. За 10 лет преподавания курса издано минимальное количество учебников, авторы которых делают попытку информировать учащихся обо всех существующих религиях и верованиях. В 2022 году название и УМК модуля изменилось, но преподавание будет пока осуществляться по</a:t>
            </a:r>
            <a:r>
              <a:rPr lang="ru-RU" baseline="0" dirty="0" smtClean="0"/>
              <a:t> </a:t>
            </a:r>
            <a:r>
              <a:rPr lang="ru-RU" dirty="0" smtClean="0"/>
              <a:t>учебникам модуля «Основы мировых религиозных культур». </a:t>
            </a:r>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C6243614-E94A-494B-A833-3A53B24932FC}" type="slidenum">
              <a:rPr lang="ru-RU" smtClean="0"/>
              <a:pPr/>
              <a:t>10</a:t>
            </a:fld>
            <a:endParaRPr lang="ru-RU"/>
          </a:p>
        </p:txBody>
      </p:sp>
    </p:spTree>
    <p:extLst>
      <p:ext uri="{BB962C8B-B14F-4D97-AF65-F5344CB8AC3E}">
        <p14:creationId xmlns:p14="http://schemas.microsoft.com/office/powerpoint/2010/main" val="403580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8BCB51-E5EB-40DB-A058-D1094BAB21D8}" type="datetime1">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16A3D1-C585-437E-BC93-F4B731EB916D}" type="datetime1">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902699C-A648-4EDB-A69D-26DDC65C492A}" type="datetime1">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747BB2-7F27-452A-B4C5-B09D50F3527B}" type="datetime1">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052E044-05F1-4BD9-ABEE-6052641B3E3A}" type="datetime1">
              <a:rPr lang="ru-RU" smtClean="0"/>
              <a:pPr/>
              <a:t>14.03.2023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3841387-D447-450A-951B-19054DEACA3F}" type="datetime1">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4995D3F-74D5-42CB-8C03-36C60F4FEF33}" type="datetime1">
              <a:rPr lang="ru-RU" smtClean="0"/>
              <a:pPr/>
              <a:t>14.03.2023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950BDAE-6434-4139-B6A2-09C8560EDEC6}" type="datetime1">
              <a:rPr lang="ru-RU" smtClean="0"/>
              <a:pPr/>
              <a:t>14.03.2023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E8D482D-EBBE-4456-80A1-CECC0CB105CF}" type="datetime1">
              <a:rPr lang="ru-RU" smtClean="0"/>
              <a:pPr/>
              <a:t>14.03.2023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426778C-D1E5-4C7B-BEEA-17FD2AA3FF95}" type="datetime1">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9D2E62F-E419-48D3-92C1-F74F2D65ABD6}" type="datetime1">
              <a:rPr lang="ru-RU" smtClean="0"/>
              <a:pPr/>
              <a:t>14.03.2023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heel spokes="2"/>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C5FA1-DA0F-4DBE-B064-14FF3BE2BAF3}" type="datetime1">
              <a:rPr lang="ru-RU" smtClean="0"/>
              <a:pPr/>
              <a:t>14.03.2023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2"/>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0" y="188640"/>
            <a:ext cx="5076056" cy="5877272"/>
          </a:xfrm>
          <a:prstGeom prst="rect">
            <a:avLst/>
          </a:prstGeom>
          <a:noFill/>
          <a:ln w="9525" algn="in">
            <a:noFill/>
            <a:miter lim="800000"/>
            <a:headEnd/>
            <a:tailEnd/>
          </a:ln>
          <a:effectLst/>
        </p:spPr>
      </p:pic>
      <p:sp>
        <p:nvSpPr>
          <p:cNvPr id="3" name="Заголовок 2"/>
          <p:cNvSpPr>
            <a:spLocks noGrp="1"/>
          </p:cNvSpPr>
          <p:nvPr>
            <p:ph type="ctrTitle"/>
          </p:nvPr>
        </p:nvSpPr>
        <p:spPr>
          <a:xfrm>
            <a:off x="4496036" y="1412776"/>
            <a:ext cx="4320480" cy="4320480"/>
          </a:xfrm>
        </p:spPr>
        <p:txBody>
          <a:bodyPr>
            <a:normAutofit fontScale="90000"/>
          </a:bodyPr>
          <a:lstStyle/>
          <a:p>
            <a:r>
              <a:rPr lang="ru-RU" b="1" dirty="0" smtClean="0">
                <a:solidFill>
                  <a:srgbClr val="002060"/>
                </a:solidFill>
              </a:rPr>
              <a:t>Родительское собрание по теме: </a:t>
            </a:r>
            <a:r>
              <a:rPr lang="ru-RU" b="1" dirty="0" smtClean="0">
                <a:solidFill>
                  <a:srgbClr val="C00000"/>
                </a:solidFill>
              </a:rPr>
              <a:t/>
            </a:r>
            <a:br>
              <a:rPr lang="ru-RU" b="1" dirty="0" smtClean="0">
                <a:solidFill>
                  <a:srgbClr val="C00000"/>
                </a:solidFill>
              </a:rPr>
            </a:br>
            <a:r>
              <a:rPr lang="ru-RU" b="1" dirty="0" smtClean="0">
                <a:solidFill>
                  <a:srgbClr val="C00000"/>
                </a:solidFill>
              </a:rPr>
              <a:t>Курс «Основы религиозных культур и светской этики»</a:t>
            </a:r>
            <a:endParaRPr lang="ru-RU" b="1" dirty="0">
              <a:solidFill>
                <a:srgbClr val="C00000"/>
              </a:solidFill>
            </a:endParaRPr>
          </a:p>
        </p:txBody>
      </p:sp>
      <p:sp>
        <p:nvSpPr>
          <p:cNvPr id="4" name="Подзаголовок 4"/>
          <p:cNvSpPr txBox="1">
            <a:spLocks/>
          </p:cNvSpPr>
          <p:nvPr/>
        </p:nvSpPr>
        <p:spPr>
          <a:xfrm>
            <a:off x="4283968" y="4481736"/>
            <a:ext cx="4744616" cy="20436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ru-RU" dirty="0"/>
          </a:p>
        </p:txBody>
      </p:sp>
    </p:spTree>
  </p:cSld>
  <p:clrMapOvr>
    <a:masterClrMapping/>
  </p:clrMapOvr>
  <p:transition spd="slow">
    <p:wheel spokes="2"/>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Z:\1 Епархиальное Управление\10. Отделы епархии\1.ОРОиК\ОРКСЭ 2021\Инфографика\Fin\5   11.02.21 .jpg"/>
          <p:cNvPicPr/>
          <p:nvPr/>
        </p:nvPicPr>
        <p:blipFill>
          <a:blip r:embed="rId3" cstate="print">
            <a:extLst>
              <a:ext uri="{28A0092B-C50C-407E-A947-70E740481C1C}">
                <a14:useLocalDpi xmlns:a14="http://schemas.microsoft.com/office/drawing/2010/main" val="0"/>
              </a:ext>
            </a:extLst>
          </a:blip>
          <a:srcRect r="-2400" b="27083"/>
          <a:stretch>
            <a:fillRect/>
          </a:stretch>
        </p:blipFill>
        <p:spPr bwMode="auto">
          <a:xfrm>
            <a:off x="0" y="0"/>
            <a:ext cx="9144000" cy="5000636"/>
          </a:xfrm>
          <a:prstGeom prst="rect">
            <a:avLst/>
          </a:prstGeom>
          <a:noFill/>
          <a:ln>
            <a:noFill/>
          </a:ln>
        </p:spPr>
      </p:pic>
      <p:sp>
        <p:nvSpPr>
          <p:cNvPr id="3" name="TextBox 2"/>
          <p:cNvSpPr txBox="1"/>
          <p:nvPr/>
        </p:nvSpPr>
        <p:spPr>
          <a:xfrm>
            <a:off x="357158" y="5072074"/>
            <a:ext cx="3566770" cy="707886"/>
          </a:xfrm>
          <a:prstGeom prst="rect">
            <a:avLst/>
          </a:prstGeom>
          <a:solidFill>
            <a:srgbClr val="A50021"/>
          </a:solidFill>
        </p:spPr>
        <p:txBody>
          <a:bodyPr wrap="square" rtlCol="0">
            <a:spAutoFit/>
          </a:bodyPr>
          <a:lstStyle/>
          <a:p>
            <a:pPr algn="ctr"/>
            <a:r>
              <a:rPr lang="ru-RU" sz="2000" dirty="0" smtClean="0">
                <a:solidFill>
                  <a:schemeClr val="bg1">
                    <a:lumMod val="75000"/>
                  </a:schemeClr>
                </a:solidFill>
              </a:rPr>
              <a:t>Основы религиозных культур народов России</a:t>
            </a:r>
            <a:endParaRPr lang="ru-RU" sz="2000" dirty="0">
              <a:solidFill>
                <a:schemeClr val="bg1">
                  <a:lumMod val="75000"/>
                </a:schemeClr>
              </a:solidFill>
            </a:endParaRPr>
          </a:p>
        </p:txBody>
      </p:sp>
      <p:sp>
        <p:nvSpPr>
          <p:cNvPr id="4" name="TextBox 3"/>
          <p:cNvSpPr txBox="1"/>
          <p:nvPr/>
        </p:nvSpPr>
        <p:spPr>
          <a:xfrm>
            <a:off x="142844" y="5786454"/>
            <a:ext cx="4357718" cy="1015663"/>
          </a:xfrm>
          <a:prstGeom prst="rect">
            <a:avLst/>
          </a:prstGeom>
          <a:noFill/>
        </p:spPr>
        <p:txBody>
          <a:bodyPr wrap="square" rtlCol="0">
            <a:spAutoFit/>
          </a:bodyPr>
          <a:lstStyle/>
          <a:p>
            <a:pPr algn="ctr"/>
            <a:r>
              <a:rPr lang="ru-RU" sz="2000" b="1" dirty="0" smtClean="0">
                <a:solidFill>
                  <a:schemeClr val="tx1">
                    <a:lumMod val="65000"/>
                    <a:lumOff val="35000"/>
                  </a:schemeClr>
                </a:solidFill>
              </a:rPr>
              <a:t>Модуль повествовательно излагает (перечисляет) существующие в России религии</a:t>
            </a:r>
            <a:endParaRPr lang="ru-RU" sz="2000" b="1" dirty="0">
              <a:solidFill>
                <a:schemeClr val="tx1">
                  <a:lumMod val="65000"/>
                  <a:lumOff val="35000"/>
                </a:schemeClr>
              </a:solidFill>
            </a:endParaRPr>
          </a:p>
        </p:txBody>
      </p:sp>
      <p:sp>
        <p:nvSpPr>
          <p:cNvPr id="5" name="TextBox 4"/>
          <p:cNvSpPr txBox="1"/>
          <p:nvPr/>
        </p:nvSpPr>
        <p:spPr>
          <a:xfrm>
            <a:off x="8072462" y="3786190"/>
            <a:ext cx="714380" cy="2585323"/>
          </a:xfrm>
          <a:prstGeom prst="rect">
            <a:avLst/>
          </a:prstGeom>
          <a:noFill/>
        </p:spPr>
        <p:txBody>
          <a:bodyPr wrap="square" rtlCol="0">
            <a:spAutoFit/>
          </a:bodyPr>
          <a:lstStyle/>
          <a:p>
            <a:pPr algn="ctr"/>
            <a:r>
              <a:rPr lang="ru-RU" b="1" dirty="0" smtClean="0">
                <a:solidFill>
                  <a:schemeClr val="tx1">
                    <a:lumMod val="50000"/>
                    <a:lumOff val="50000"/>
                  </a:schemeClr>
                </a:solidFill>
              </a:rPr>
              <a:t>О</a:t>
            </a:r>
          </a:p>
          <a:p>
            <a:pPr algn="ctr"/>
            <a:endParaRPr lang="ru-RU" b="1" dirty="0" smtClean="0">
              <a:solidFill>
                <a:schemeClr val="tx1">
                  <a:lumMod val="50000"/>
                  <a:lumOff val="50000"/>
                </a:schemeClr>
              </a:solidFill>
            </a:endParaRPr>
          </a:p>
          <a:p>
            <a:pPr algn="ctr"/>
            <a:r>
              <a:rPr lang="ru-RU" b="1" dirty="0" smtClean="0">
                <a:solidFill>
                  <a:schemeClr val="tx1">
                    <a:lumMod val="50000"/>
                    <a:lumOff val="50000"/>
                  </a:schemeClr>
                </a:solidFill>
              </a:rPr>
              <a:t>Р</a:t>
            </a:r>
          </a:p>
          <a:p>
            <a:pPr algn="ctr"/>
            <a:endParaRPr lang="ru-RU" b="1" dirty="0" smtClean="0">
              <a:solidFill>
                <a:schemeClr val="tx1">
                  <a:lumMod val="50000"/>
                  <a:lumOff val="50000"/>
                </a:schemeClr>
              </a:solidFill>
            </a:endParaRPr>
          </a:p>
          <a:p>
            <a:pPr algn="ctr"/>
            <a:r>
              <a:rPr lang="ru-RU" b="1" dirty="0" smtClean="0">
                <a:solidFill>
                  <a:schemeClr val="tx1">
                    <a:lumMod val="50000"/>
                    <a:lumOff val="50000"/>
                  </a:schemeClr>
                </a:solidFill>
              </a:rPr>
              <a:t>К</a:t>
            </a:r>
          </a:p>
          <a:p>
            <a:pPr algn="ctr"/>
            <a:endParaRPr lang="ru-RU" b="1" dirty="0" smtClean="0">
              <a:solidFill>
                <a:schemeClr val="tx1">
                  <a:lumMod val="50000"/>
                  <a:lumOff val="50000"/>
                </a:schemeClr>
              </a:solidFill>
            </a:endParaRPr>
          </a:p>
          <a:p>
            <a:pPr algn="ctr"/>
            <a:r>
              <a:rPr lang="ru-RU" b="1" dirty="0" smtClean="0">
                <a:solidFill>
                  <a:schemeClr val="tx1">
                    <a:lumMod val="50000"/>
                    <a:lumOff val="50000"/>
                  </a:schemeClr>
                </a:solidFill>
              </a:rPr>
              <a:t>С</a:t>
            </a:r>
          </a:p>
          <a:p>
            <a:pPr algn="ctr"/>
            <a:endParaRPr lang="ru-RU" b="1" dirty="0" smtClean="0">
              <a:solidFill>
                <a:schemeClr val="tx1">
                  <a:lumMod val="50000"/>
                  <a:lumOff val="50000"/>
                </a:schemeClr>
              </a:solidFill>
            </a:endParaRPr>
          </a:p>
          <a:p>
            <a:pPr algn="ctr"/>
            <a:r>
              <a:rPr lang="ru-RU" b="1" dirty="0" smtClean="0">
                <a:solidFill>
                  <a:schemeClr val="tx1">
                    <a:lumMod val="50000"/>
                    <a:lumOff val="50000"/>
                  </a:schemeClr>
                </a:solidFill>
              </a:rPr>
              <a:t>Э</a:t>
            </a:r>
            <a:endParaRPr lang="ru-RU" b="1" dirty="0">
              <a:solidFill>
                <a:schemeClr val="tx1">
                  <a:lumMod val="50000"/>
                  <a:lumOff val="50000"/>
                </a:schemeClr>
              </a:solidFill>
            </a:endParaRPr>
          </a:p>
        </p:txBody>
      </p:sp>
    </p:spTree>
    <p:extLst>
      <p:ext uri="{BB962C8B-B14F-4D97-AF65-F5344CB8AC3E}">
        <p14:creationId xmlns:p14="http://schemas.microsoft.com/office/powerpoint/2010/main" val="3685194675"/>
      </p:ext>
    </p:extLst>
  </p:cSld>
  <p:clrMapOvr>
    <a:masterClrMapping/>
  </p:clrMapOvr>
  <p:transition spd="slow">
    <p:wheel spokes="2"/>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rPr>
              <a:t>Базовые национальные ценности</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179512" y="1450168"/>
            <a:ext cx="8507288" cy="4925144"/>
          </a:xfrm>
        </p:spPr>
        <p:txBody>
          <a:bodyPr>
            <a:noAutofit/>
          </a:bodyPr>
          <a:lstStyle/>
          <a:p>
            <a:pPr>
              <a:buClr>
                <a:schemeClr val="accent1">
                  <a:shade val="75000"/>
                </a:schemeClr>
              </a:buClr>
              <a:buFont typeface="Wingdings" panose="05000000000000000000" pitchFamily="2" charset="2"/>
              <a:buChar char="v"/>
              <a:defRPr/>
            </a:pPr>
            <a:r>
              <a:rPr lang="ru-RU" b="1" dirty="0" smtClean="0">
                <a:solidFill>
                  <a:srgbClr val="004D86"/>
                </a:solidFill>
              </a:rPr>
              <a:t>патриотизм;</a:t>
            </a:r>
            <a:endParaRPr lang="ru-RU" dirty="0" smtClean="0">
              <a:solidFill>
                <a:srgbClr val="004D86"/>
              </a:solidFill>
            </a:endParaRPr>
          </a:p>
          <a:p>
            <a:pPr>
              <a:buClr>
                <a:schemeClr val="accent1">
                  <a:shade val="75000"/>
                </a:schemeClr>
              </a:buClr>
              <a:buFont typeface="Wingdings" panose="05000000000000000000" pitchFamily="2" charset="2"/>
              <a:buChar char="v"/>
              <a:defRPr/>
            </a:pPr>
            <a:r>
              <a:rPr lang="ru-RU" b="1" dirty="0" smtClean="0">
                <a:solidFill>
                  <a:srgbClr val="004D86"/>
                </a:solidFill>
              </a:rPr>
              <a:t>социальная солидарность</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гражданственность</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семья</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труд и творчество</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наука </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традиционные российские религии; </a:t>
            </a:r>
          </a:p>
          <a:p>
            <a:pPr>
              <a:buClr>
                <a:schemeClr val="accent1">
                  <a:shade val="75000"/>
                </a:schemeClr>
              </a:buClr>
              <a:buFont typeface="Wingdings" panose="05000000000000000000" pitchFamily="2" charset="2"/>
              <a:buChar char="v"/>
              <a:defRPr/>
            </a:pPr>
            <a:r>
              <a:rPr lang="ru-RU" b="1" dirty="0" smtClean="0">
                <a:solidFill>
                  <a:srgbClr val="004D86"/>
                </a:solidFill>
              </a:rPr>
              <a:t>искусство и литература</a:t>
            </a:r>
            <a:r>
              <a:rPr lang="ru-RU" dirty="0" smtClean="0">
                <a:solidFill>
                  <a:srgbClr val="004D86"/>
                </a:solidFill>
              </a:rPr>
              <a:t>;</a:t>
            </a:r>
          </a:p>
          <a:p>
            <a:pPr>
              <a:buClr>
                <a:schemeClr val="accent1">
                  <a:shade val="75000"/>
                </a:schemeClr>
              </a:buClr>
              <a:buFont typeface="Wingdings" panose="05000000000000000000" pitchFamily="2" charset="2"/>
              <a:buChar char="v"/>
              <a:defRPr/>
            </a:pPr>
            <a:r>
              <a:rPr lang="ru-RU" b="1" dirty="0" smtClean="0">
                <a:solidFill>
                  <a:srgbClr val="004D86"/>
                </a:solidFill>
              </a:rPr>
              <a:t>природа</a:t>
            </a:r>
            <a:r>
              <a:rPr lang="ru-RU" dirty="0" smtClean="0">
                <a:solidFill>
                  <a:srgbClr val="004D86"/>
                </a:solidFill>
              </a:rPr>
              <a:t>;</a:t>
            </a:r>
          </a:p>
        </p:txBody>
      </p:sp>
      <p:pic>
        <p:nvPicPr>
          <p:cNvPr id="4" name="Содержимое 4" descr="0-01-100936.jpg"/>
          <p:cNvPicPr>
            <a:picLocks noChangeAspect="1"/>
          </p:cNvPicPr>
          <p:nvPr/>
        </p:nvPicPr>
        <p:blipFill>
          <a:blip r:embed="rId3" cstate="print"/>
          <a:stretch>
            <a:fillRect/>
          </a:stretch>
        </p:blipFill>
        <p:spPr>
          <a:xfrm>
            <a:off x="6372200" y="764704"/>
            <a:ext cx="2528281" cy="2621717"/>
          </a:xfrm>
          <a:prstGeom prst="rect">
            <a:avLst/>
          </a:prstGeom>
          <a:ln>
            <a:noFill/>
          </a:ln>
          <a:effectLst>
            <a:softEdge rad="112500"/>
          </a:effectLst>
        </p:spPr>
      </p:pic>
      <p:pic>
        <p:nvPicPr>
          <p:cNvPr id="5" name="Picture 2" descr="C:\Users\WORK\Desktop\9bed7459-e344-11e4-8c1e-0050569c7d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080" y="1982265"/>
            <a:ext cx="220426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 name="Содержимое 3" descr="Orkse_mirovye.jpg"/>
          <p:cNvPicPr>
            <a:picLocks noChangeAspect="1"/>
          </p:cNvPicPr>
          <p:nvPr/>
        </p:nvPicPr>
        <p:blipFill>
          <a:blip r:embed="rId5" cstate="print"/>
          <a:stretch>
            <a:fillRect/>
          </a:stretch>
        </p:blipFill>
        <p:spPr>
          <a:xfrm>
            <a:off x="7020272" y="4060053"/>
            <a:ext cx="2004360" cy="2525242"/>
          </a:xfrm>
          <a:prstGeom prst="rect">
            <a:avLst/>
          </a:prstGeom>
        </p:spPr>
      </p:pic>
    </p:spTree>
  </p:cSld>
  <p:clrMapOvr>
    <a:masterClrMapping/>
  </p:clrMapOvr>
  <p:transition spd="slow">
    <p:wheel spokes="2"/>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1 Епархиальное Управление\10. Отделы епархии\1.ОРОиК\ОРКСЭ 2021\Инфографика\Fin\4   11.02.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432848578"/>
      </p:ext>
    </p:extLst>
  </p:cSld>
  <p:clrMapOvr>
    <a:masterClrMapping/>
  </p:clrMapOvr>
  <p:transition spd="slow">
    <p:wheel spokes="2"/>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82633" y="0"/>
            <a:ext cx="4857784" cy="1312666"/>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0000"/>
          </a:bodyPr>
          <a:lstStyle/>
          <a:p>
            <a:pPr algn="ctr"/>
            <a:r>
              <a:rPr lang="ru-RU" sz="2800" b="1" dirty="0">
                <a:solidFill>
                  <a:srgbClr val="262014"/>
                </a:solidFill>
                <a:latin typeface="Calibri" panose="020F0502020204030204" pitchFamily="34" charset="0"/>
              </a:rPr>
              <a:t/>
            </a:r>
            <a:br>
              <a:rPr lang="ru-RU" sz="2800" b="1" dirty="0">
                <a:solidFill>
                  <a:srgbClr val="262014"/>
                </a:solidFill>
                <a:latin typeface="Calibri" panose="020F0502020204030204" pitchFamily="34" charset="0"/>
              </a:rPr>
            </a:br>
            <a:r>
              <a:rPr lang="ru-RU" sz="2700" b="1" dirty="0">
                <a:solidFill>
                  <a:srgbClr val="262014"/>
                </a:solidFill>
                <a:latin typeface="Calibri" panose="020F0502020204030204" pitchFamily="34" charset="0"/>
              </a:rPr>
              <a:t>Учебный модуль </a:t>
            </a:r>
            <a:br>
              <a:rPr lang="ru-RU" sz="2700" b="1" dirty="0">
                <a:solidFill>
                  <a:srgbClr val="262014"/>
                </a:solidFill>
                <a:latin typeface="Calibri" panose="020F0502020204030204" pitchFamily="34" charset="0"/>
              </a:rPr>
            </a:br>
            <a:r>
              <a:rPr lang="ru-RU" sz="2700" b="1" dirty="0">
                <a:solidFill>
                  <a:srgbClr val="262014"/>
                </a:solidFill>
                <a:latin typeface="Calibri" panose="020F0502020204030204" pitchFamily="34" charset="0"/>
              </a:rPr>
              <a:t>«Основы исламской культуры»</a:t>
            </a:r>
            <a:br>
              <a:rPr lang="ru-RU" sz="2700" b="1" dirty="0">
                <a:solidFill>
                  <a:srgbClr val="262014"/>
                </a:solidFill>
                <a:latin typeface="Calibri" panose="020F0502020204030204" pitchFamily="34" charset="0"/>
              </a:rPr>
            </a:br>
            <a:endParaRPr lang="ru-RU" sz="2700" b="1" dirty="0">
              <a:solidFill>
                <a:srgbClr val="262014"/>
              </a:solidFill>
              <a:latin typeface="Calibri" panose="020F0502020204030204" pitchFamily="34" charset="0"/>
            </a:endParaRPr>
          </a:p>
        </p:txBody>
      </p:sp>
      <p:sp>
        <p:nvSpPr>
          <p:cNvPr id="4" name="TextBox 3"/>
          <p:cNvSpPr txBox="1"/>
          <p:nvPr/>
        </p:nvSpPr>
        <p:spPr>
          <a:xfrm>
            <a:off x="4315282" y="1158920"/>
            <a:ext cx="4392487" cy="5509200"/>
          </a:xfrm>
          <a:prstGeom prst="rect">
            <a:avLst/>
          </a:prstGeom>
          <a:noFill/>
        </p:spPr>
        <p:txBody>
          <a:bodyPr wrap="square" rtlCol="0">
            <a:spAutoFit/>
          </a:bodyPr>
          <a:lstStyle/>
          <a:p>
            <a:pPr algn="just"/>
            <a:r>
              <a:rPr lang="ru-RU" sz="2200" dirty="0">
                <a:latin typeface="Calibri" pitchFamily="34" charset="0"/>
                <a:cs typeface="Calibri" pitchFamily="34" charset="0"/>
              </a:rPr>
              <a:t>Знакомит школьников  с основам духовно-нравственной культуры ислама.</a:t>
            </a:r>
          </a:p>
          <a:p>
            <a:pPr algn="just"/>
            <a:r>
              <a:rPr lang="ru-RU" sz="2200" dirty="0">
                <a:latin typeface="Calibri" pitchFamily="34" charset="0"/>
                <a:cs typeface="Calibri" pitchFamily="34" charset="0"/>
              </a:rPr>
              <a:t>Учащиеся узнают: </a:t>
            </a:r>
          </a:p>
          <a:p>
            <a:pPr marL="342900" indent="-342900" algn="just">
              <a:buSzPct val="135000"/>
              <a:buBlip>
                <a:blip r:embed="rId3"/>
              </a:buBlip>
            </a:pPr>
            <a:r>
              <a:rPr lang="ru-RU" sz="2200" b="1" dirty="0">
                <a:latin typeface="Calibri" pitchFamily="34" charset="0"/>
                <a:cs typeface="Calibri" pitchFamily="34" charset="0"/>
              </a:rPr>
              <a:t>о жизни пророка Мухаммада; </a:t>
            </a:r>
          </a:p>
          <a:p>
            <a:pPr marL="342900" indent="-342900" algn="just">
              <a:buSzPct val="135000"/>
              <a:buBlip>
                <a:blip r:embed="rId3"/>
              </a:buBlip>
            </a:pPr>
            <a:r>
              <a:rPr lang="ru-RU" sz="2200" b="1" dirty="0">
                <a:latin typeface="Calibri" pitchFamily="34" charset="0"/>
                <a:cs typeface="Calibri" pitchFamily="34" charset="0"/>
              </a:rPr>
              <a:t>об истории появления, </a:t>
            </a:r>
          </a:p>
          <a:p>
            <a:pPr marL="342900" indent="-342900" algn="just">
              <a:buSzPct val="135000"/>
              <a:buBlip>
                <a:blip r:embed="rId3"/>
              </a:buBlip>
            </a:pPr>
            <a:r>
              <a:rPr lang="ru-RU" sz="2200" b="1" dirty="0">
                <a:latin typeface="Calibri" pitchFamily="34" charset="0"/>
                <a:cs typeface="Calibri" pitchFamily="34" charset="0"/>
              </a:rPr>
              <a:t>основах ислама и исламской этики, </a:t>
            </a:r>
          </a:p>
          <a:p>
            <a:pPr marL="342900" indent="-342900" algn="just">
              <a:buSzPct val="135000"/>
              <a:buBlip>
                <a:blip r:embed="rId3"/>
              </a:buBlip>
            </a:pPr>
            <a:r>
              <a:rPr lang="ru-RU" sz="2200" b="1" dirty="0">
                <a:latin typeface="Calibri" pitchFamily="34" charset="0"/>
                <a:cs typeface="Calibri" pitchFamily="34" charset="0"/>
              </a:rPr>
              <a:t>об обязанностях мусульман</a:t>
            </a:r>
            <a:r>
              <a:rPr lang="ru-RU" sz="2200" dirty="0">
                <a:latin typeface="Calibri" pitchFamily="34" charset="0"/>
                <a:cs typeface="Calibri" pitchFamily="34" charset="0"/>
              </a:rPr>
              <a:t>.</a:t>
            </a:r>
          </a:p>
          <a:p>
            <a:pPr algn="just"/>
            <a:r>
              <a:rPr lang="ru-RU" sz="2200" dirty="0" smtClean="0">
                <a:latin typeface="Calibri" pitchFamily="34" charset="0"/>
                <a:cs typeface="Calibri" pitchFamily="34" charset="0"/>
              </a:rPr>
              <a:t>Обращаясь </a:t>
            </a:r>
            <a:r>
              <a:rPr lang="ru-RU" sz="2200" dirty="0">
                <a:latin typeface="Calibri" pitchFamily="34" charset="0"/>
                <a:cs typeface="Calibri" pitchFamily="34" charset="0"/>
              </a:rPr>
              <a:t>к Корану и Сунне, учащиеся узнают о значении этих книг как источника нравственности. </a:t>
            </a:r>
          </a:p>
          <a:p>
            <a:pPr algn="just"/>
            <a:r>
              <a:rPr lang="ru-RU" sz="2200" dirty="0">
                <a:latin typeface="Calibri" pitchFamily="34" charset="0"/>
                <a:cs typeface="Calibri" pitchFamily="34" charset="0"/>
              </a:rPr>
              <a:t>Особое место в содержании модуля уделяется </a:t>
            </a:r>
            <a:r>
              <a:rPr lang="ru-RU" sz="2200" b="1" dirty="0">
                <a:latin typeface="Calibri" pitchFamily="34" charset="0"/>
                <a:cs typeface="Calibri" pitchFamily="34" charset="0"/>
              </a:rPr>
              <a:t>жизни мусульман в современной России</a:t>
            </a:r>
            <a:endParaRPr lang="ru-RU" sz="2200" dirty="0">
              <a:latin typeface="Calibri" pitchFamily="34" charset="0"/>
              <a:cs typeface="Calibri" pitchFamily="34" charset="0"/>
            </a:endParaRPr>
          </a:p>
        </p:txBody>
      </p:sp>
      <p:pic>
        <p:nvPicPr>
          <p:cNvPr id="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0956" y="836712"/>
            <a:ext cx="3894326" cy="5201709"/>
          </a:xfrm>
          <a:prstGeom prst="rect">
            <a:avLst/>
          </a:prstGeom>
          <a:ln>
            <a:noFill/>
          </a:ln>
          <a:effectLst/>
          <a:scene3d>
            <a:camera prst="perspectiveContrastingLeftFacing">
              <a:rot lat="300000" lon="19800000" rev="0"/>
            </a:camera>
            <a:lightRig rig="threePt" dir="t">
              <a:rot lat="0" lon="0" rev="2700000"/>
            </a:lightRig>
          </a:scene3d>
          <a:sp3d>
            <a:bevelT w="63500" h="50800"/>
          </a:sp3d>
          <a:extLst/>
        </p:spPr>
      </p:pic>
    </p:spTree>
    <p:extLst>
      <p:ext uri="{BB962C8B-B14F-4D97-AF65-F5344CB8AC3E}">
        <p14:creationId xmlns:p14="http://schemas.microsoft.com/office/powerpoint/2010/main" val="329328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351" y="116632"/>
            <a:ext cx="5097760" cy="1143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0000"/>
          </a:bodyPr>
          <a:lstStyle/>
          <a:p>
            <a:pPr algn="ctr"/>
            <a:r>
              <a:rPr lang="ru-RU" sz="2800" b="1" dirty="0">
                <a:solidFill>
                  <a:srgbClr val="262014"/>
                </a:solidFill>
                <a:latin typeface="Calibri" panose="020F0502020204030204" pitchFamily="34" charset="0"/>
              </a:rPr>
              <a:t/>
            </a:r>
            <a:br>
              <a:rPr lang="ru-RU" sz="2800" b="1" dirty="0">
                <a:solidFill>
                  <a:srgbClr val="262014"/>
                </a:solidFill>
                <a:latin typeface="Calibri" panose="020F0502020204030204" pitchFamily="34" charset="0"/>
              </a:rPr>
            </a:br>
            <a:r>
              <a:rPr lang="ru-RU" sz="2800" b="1" dirty="0">
                <a:solidFill>
                  <a:schemeClr val="tx2">
                    <a:lumMod val="50000"/>
                  </a:schemeClr>
                </a:solidFill>
                <a:latin typeface="Calibri" panose="020F0502020204030204" pitchFamily="34" charset="0"/>
              </a:rPr>
              <a:t>Учебный модуль</a:t>
            </a:r>
            <a:br>
              <a:rPr lang="ru-RU" sz="2800" b="1" dirty="0">
                <a:solidFill>
                  <a:schemeClr val="tx2">
                    <a:lumMod val="50000"/>
                  </a:schemeClr>
                </a:solidFill>
                <a:latin typeface="Calibri" panose="020F0502020204030204" pitchFamily="34" charset="0"/>
              </a:rPr>
            </a:br>
            <a:r>
              <a:rPr lang="ru-RU" sz="2800" b="1" dirty="0">
                <a:solidFill>
                  <a:schemeClr val="tx2">
                    <a:lumMod val="50000"/>
                  </a:schemeClr>
                </a:solidFill>
                <a:latin typeface="Calibri" panose="020F0502020204030204" pitchFamily="34" charset="0"/>
              </a:rPr>
              <a:t> «Основы иудейской культуры»</a:t>
            </a:r>
            <a:br>
              <a:rPr lang="ru-RU" sz="2800" b="1" dirty="0">
                <a:solidFill>
                  <a:schemeClr val="tx2">
                    <a:lumMod val="50000"/>
                  </a:schemeClr>
                </a:solidFill>
                <a:latin typeface="Calibri" panose="020F0502020204030204" pitchFamily="34" charset="0"/>
              </a:rPr>
            </a:br>
            <a:endParaRPr lang="ru-RU" sz="2800" b="1" dirty="0">
              <a:solidFill>
                <a:schemeClr val="tx2">
                  <a:lumMod val="50000"/>
                </a:schemeClr>
              </a:solidFill>
              <a:latin typeface="Calibri" panose="020F0502020204030204" pitchFamily="34" charset="0"/>
            </a:endParaRPr>
          </a:p>
        </p:txBody>
      </p:sp>
      <p:sp>
        <p:nvSpPr>
          <p:cNvPr id="3" name="Объект 2"/>
          <p:cNvSpPr>
            <a:spLocks noGrp="1"/>
          </p:cNvSpPr>
          <p:nvPr>
            <p:ph idx="1"/>
          </p:nvPr>
        </p:nvSpPr>
        <p:spPr>
          <a:xfrm>
            <a:off x="251520" y="1628800"/>
            <a:ext cx="4536504" cy="4608512"/>
          </a:xfrm>
        </p:spPr>
        <p:txBody>
          <a:bodyPr>
            <a:normAutofit lnSpcReduction="10000"/>
          </a:bodyPr>
          <a:lstStyle/>
          <a:p>
            <a:pPr marL="0" indent="0" algn="just">
              <a:buNone/>
            </a:pPr>
            <a:r>
              <a:rPr lang="ru-RU" sz="2200" dirty="0">
                <a:latin typeface="Calibri" pitchFamily="34" charset="0"/>
                <a:cs typeface="Calibri" pitchFamily="34" charset="0"/>
              </a:rPr>
              <a:t>Знакомит школьников  с</a:t>
            </a:r>
          </a:p>
          <a:p>
            <a:pPr algn="just">
              <a:buSzPct val="135000"/>
              <a:buBlip>
                <a:blip r:embed="rId3"/>
              </a:buBlip>
            </a:pPr>
            <a:r>
              <a:rPr lang="ru-RU" sz="2200" b="1" dirty="0" smtClean="0">
                <a:latin typeface="Calibri" pitchFamily="34" charset="0"/>
                <a:cs typeface="Calibri" pitchFamily="34" charset="0"/>
              </a:rPr>
              <a:t>  </a:t>
            </a:r>
            <a:r>
              <a:rPr lang="ru-RU" sz="2200" b="1" dirty="0">
                <a:latin typeface="Calibri" pitchFamily="34" charset="0"/>
                <a:cs typeface="Calibri" pitchFamily="34" charset="0"/>
              </a:rPr>
              <a:t>иудейскими духовно-нравственными традициями культуры и религии,</a:t>
            </a:r>
          </a:p>
          <a:p>
            <a:pPr algn="just">
              <a:buSzPct val="135000"/>
              <a:buBlip>
                <a:blip r:embed="rId3"/>
              </a:buBlip>
            </a:pPr>
            <a:r>
              <a:rPr lang="ru-RU" sz="2200" b="1" dirty="0">
                <a:latin typeface="Calibri" pitchFamily="34" charset="0"/>
                <a:cs typeface="Calibri" pitchFamily="34" charset="0"/>
              </a:rPr>
              <a:t>  становлением личности иудея и его поведения в повседневной жизни</a:t>
            </a:r>
            <a:r>
              <a:rPr lang="ru-RU" sz="2200" dirty="0">
                <a:latin typeface="Calibri" pitchFamily="34" charset="0"/>
                <a:cs typeface="Calibri" pitchFamily="34" charset="0"/>
              </a:rPr>
              <a:t>. </a:t>
            </a:r>
          </a:p>
          <a:p>
            <a:pPr marL="0" indent="0" algn="just">
              <a:buNone/>
            </a:pPr>
            <a:r>
              <a:rPr lang="ru-RU" sz="2200" dirty="0" smtClean="0">
                <a:latin typeface="Calibri" pitchFamily="34" charset="0"/>
                <a:cs typeface="Calibri" pitchFamily="34" charset="0"/>
              </a:rPr>
              <a:t>Школьники </a:t>
            </a:r>
            <a:r>
              <a:rPr lang="ru-RU" sz="2200" dirty="0">
                <a:latin typeface="Calibri" pitchFamily="34" charset="0"/>
                <a:cs typeface="Calibri" pitchFamily="34" charset="0"/>
              </a:rPr>
              <a:t>узнают  о влиянии иудейской культуры на историю еврейского народа и мировые религии – христианство и ислам.</a:t>
            </a:r>
          </a:p>
          <a:p>
            <a:pPr marL="0" indent="0" algn="just">
              <a:buNone/>
            </a:pPr>
            <a:r>
              <a:rPr lang="ru-RU" sz="2200" dirty="0">
                <a:latin typeface="Calibri" pitchFamily="34" charset="0"/>
                <a:cs typeface="Calibri" pitchFamily="34" charset="0"/>
              </a:rPr>
              <a:t>На занятиях учащиеся знакомятся с особенностями иудаизма в России</a:t>
            </a:r>
          </a:p>
        </p:txBody>
      </p:sp>
      <p:pic>
        <p:nvPicPr>
          <p:cNvPr id="5"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32958" y="1052736"/>
            <a:ext cx="4260102" cy="4371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ContrastingLeftFacing"/>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392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4420" y="188640"/>
            <a:ext cx="4896544" cy="1143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0000"/>
          </a:bodyPr>
          <a:lstStyle/>
          <a:p>
            <a:pPr algn="ctr"/>
            <a:r>
              <a:rPr lang="ru-RU" sz="2800" b="1" dirty="0">
                <a:solidFill>
                  <a:srgbClr val="262014"/>
                </a:solidFill>
                <a:latin typeface="Calibri" panose="020F0502020204030204" pitchFamily="34" charset="0"/>
              </a:rPr>
              <a:t/>
            </a:r>
            <a:br>
              <a:rPr lang="ru-RU" sz="2800" b="1" dirty="0">
                <a:solidFill>
                  <a:srgbClr val="262014"/>
                </a:solidFill>
                <a:latin typeface="Calibri" panose="020F0502020204030204" pitchFamily="34" charset="0"/>
              </a:rPr>
            </a:br>
            <a:r>
              <a:rPr lang="ru-RU" sz="2800" b="1" dirty="0">
                <a:solidFill>
                  <a:schemeClr val="tx2">
                    <a:lumMod val="50000"/>
                  </a:schemeClr>
                </a:solidFill>
                <a:latin typeface="Calibri" panose="020F0502020204030204" pitchFamily="34" charset="0"/>
              </a:rPr>
              <a:t>Учебный модуль </a:t>
            </a:r>
            <a:br>
              <a:rPr lang="ru-RU" sz="2800" b="1" dirty="0">
                <a:solidFill>
                  <a:schemeClr val="tx2">
                    <a:lumMod val="50000"/>
                  </a:schemeClr>
                </a:solidFill>
                <a:latin typeface="Calibri" panose="020F0502020204030204" pitchFamily="34" charset="0"/>
              </a:rPr>
            </a:br>
            <a:r>
              <a:rPr lang="ru-RU" sz="2800" b="1" dirty="0">
                <a:solidFill>
                  <a:schemeClr val="tx2">
                    <a:lumMod val="50000"/>
                  </a:schemeClr>
                </a:solidFill>
                <a:latin typeface="Calibri" panose="020F0502020204030204" pitchFamily="34" charset="0"/>
              </a:rPr>
              <a:t>«Основы буддийской культуры»</a:t>
            </a:r>
            <a:br>
              <a:rPr lang="ru-RU" sz="2800" b="1" dirty="0">
                <a:solidFill>
                  <a:schemeClr val="tx2">
                    <a:lumMod val="50000"/>
                  </a:schemeClr>
                </a:solidFill>
                <a:latin typeface="Calibri" panose="020F0502020204030204" pitchFamily="34" charset="0"/>
              </a:rPr>
            </a:br>
            <a:endParaRPr lang="ru-RU" sz="2800" b="1" dirty="0">
              <a:solidFill>
                <a:schemeClr val="tx2">
                  <a:lumMod val="50000"/>
                </a:schemeClr>
              </a:solidFill>
              <a:latin typeface="Calibri" panose="020F0502020204030204" pitchFamily="34" charset="0"/>
            </a:endParaRPr>
          </a:p>
        </p:txBody>
      </p:sp>
      <p:sp>
        <p:nvSpPr>
          <p:cNvPr id="3" name="Объект 2"/>
          <p:cNvSpPr>
            <a:spLocks noGrp="1"/>
          </p:cNvSpPr>
          <p:nvPr>
            <p:ph idx="1"/>
          </p:nvPr>
        </p:nvSpPr>
        <p:spPr>
          <a:xfrm>
            <a:off x="373078" y="1627066"/>
            <a:ext cx="5063017" cy="5230934"/>
          </a:xfrm>
        </p:spPr>
        <p:txBody>
          <a:bodyPr>
            <a:normAutofit/>
          </a:bodyPr>
          <a:lstStyle/>
          <a:p>
            <a:pPr marL="0" indent="0" algn="just">
              <a:buNone/>
            </a:pPr>
            <a:r>
              <a:rPr lang="ru-RU" sz="2200" dirty="0">
                <a:latin typeface="Calibri" pitchFamily="34" charset="0"/>
                <a:cs typeface="Calibri" pitchFamily="34" charset="0"/>
              </a:rPr>
              <a:t>Знакомит учащихся с великим духовным наследием буддийской культуры.</a:t>
            </a:r>
          </a:p>
          <a:p>
            <a:pPr marL="0" indent="0" algn="just">
              <a:buNone/>
            </a:pPr>
            <a:r>
              <a:rPr lang="ru-RU" sz="2200" dirty="0">
                <a:latin typeface="Calibri" pitchFamily="34" charset="0"/>
                <a:cs typeface="Calibri" pitchFamily="34" charset="0"/>
              </a:rPr>
              <a:t> Школьники узнают об: </a:t>
            </a:r>
          </a:p>
          <a:p>
            <a:pPr algn="just">
              <a:buSzPct val="135000"/>
              <a:buBlip>
                <a:blip r:embed="rId3"/>
              </a:buBlip>
            </a:pPr>
            <a:r>
              <a:rPr lang="ru-RU" sz="2200" b="1" dirty="0">
                <a:latin typeface="Calibri" pitchFamily="34" charset="0"/>
                <a:cs typeface="Calibri" pitchFamily="34" charset="0"/>
              </a:rPr>
              <a:t>  основах буддийской культуры</a:t>
            </a:r>
          </a:p>
          <a:p>
            <a:pPr algn="just">
              <a:buSzPct val="135000"/>
              <a:buBlip>
                <a:blip r:embed="rId3"/>
              </a:buBlip>
            </a:pPr>
            <a:r>
              <a:rPr lang="ru-RU" sz="2200" b="1" dirty="0">
                <a:latin typeface="Calibri" pitchFamily="34" charset="0"/>
                <a:cs typeface="Calibri" pitchFamily="34" charset="0"/>
              </a:rPr>
              <a:t>  основателях </a:t>
            </a:r>
          </a:p>
          <a:p>
            <a:pPr algn="just">
              <a:buSzPct val="135000"/>
              <a:buBlip>
                <a:blip r:embed="rId3"/>
              </a:buBlip>
            </a:pPr>
            <a:r>
              <a:rPr lang="ru-RU" sz="2200" b="1" dirty="0">
                <a:latin typeface="Calibri" pitchFamily="34" charset="0"/>
                <a:cs typeface="Calibri" pitchFamily="34" charset="0"/>
              </a:rPr>
              <a:t>  ритуалах</a:t>
            </a:r>
          </a:p>
          <a:p>
            <a:pPr algn="just">
              <a:buSzPct val="135000"/>
              <a:buBlip>
                <a:blip r:embed="rId3"/>
              </a:buBlip>
            </a:pPr>
            <a:r>
              <a:rPr lang="ru-RU" sz="2200" b="1" dirty="0">
                <a:latin typeface="Calibri" pitchFamily="34" charset="0"/>
                <a:cs typeface="Calibri" pitchFamily="34" charset="0"/>
              </a:rPr>
              <a:t>  святынях</a:t>
            </a:r>
          </a:p>
          <a:p>
            <a:pPr algn="just">
              <a:buSzPct val="135000"/>
              <a:buBlip>
                <a:blip r:embed="rId3"/>
              </a:buBlip>
            </a:pPr>
            <a:r>
              <a:rPr lang="ru-RU" sz="2200" b="1" dirty="0">
                <a:latin typeface="Calibri" pitchFamily="34" charset="0"/>
                <a:cs typeface="Calibri" pitchFamily="34" charset="0"/>
              </a:rPr>
              <a:t>  праздниках</a:t>
            </a:r>
          </a:p>
          <a:p>
            <a:pPr algn="just">
              <a:buSzPct val="135000"/>
              <a:buBlip>
                <a:blip r:embed="rId3"/>
              </a:buBlip>
            </a:pPr>
            <a:r>
              <a:rPr lang="ru-RU" sz="2200" b="1" dirty="0">
                <a:latin typeface="Calibri" pitchFamily="34" charset="0"/>
                <a:cs typeface="Calibri" pitchFamily="34" charset="0"/>
              </a:rPr>
              <a:t>  искусстве</a:t>
            </a:r>
          </a:p>
          <a:p>
            <a:pPr algn="just">
              <a:buSzPct val="135000"/>
              <a:buBlip>
                <a:blip r:embed="rId3"/>
              </a:buBlip>
            </a:pPr>
            <a:r>
              <a:rPr lang="ru-RU" sz="2200" b="1" dirty="0">
                <a:latin typeface="Calibri" pitchFamily="34" charset="0"/>
                <a:cs typeface="Calibri" pitchFamily="34" charset="0"/>
              </a:rPr>
              <a:t>  </a:t>
            </a:r>
            <a:r>
              <a:rPr lang="ru-RU" sz="2200" b="1" dirty="0" smtClean="0">
                <a:latin typeface="Calibri" pitchFamily="34" charset="0"/>
                <a:cs typeface="Calibri" pitchFamily="34" charset="0"/>
              </a:rPr>
              <a:t>буддийских духовных  </a:t>
            </a:r>
            <a:r>
              <a:rPr lang="ru-RU" sz="2200" b="1" dirty="0">
                <a:latin typeface="Calibri" pitchFamily="34" charset="0"/>
                <a:cs typeface="Calibri" pitchFamily="34" charset="0"/>
              </a:rPr>
              <a:t>традициях</a:t>
            </a:r>
            <a:endParaRPr lang="ru-RU" sz="2200" dirty="0">
              <a:latin typeface="Calibri" pitchFamily="34" charset="0"/>
              <a:cs typeface="Calibri" pitchFamily="34" charset="0"/>
            </a:endParaRPr>
          </a:p>
        </p:txBody>
      </p:sp>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04048" y="1367770"/>
            <a:ext cx="3624405" cy="407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HeroicExtremeLeftFacing"/>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56518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ihteeva-tn\Desktop\Слайды ОРКСЭ\WhatsApp Image 2021-03-02 at 19.44.13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74208"/>
      </p:ext>
    </p:extLst>
  </p:cSld>
  <p:clrMapOvr>
    <a:masterClrMapping/>
  </p:clrMapOvr>
  <p:transition spd="slow">
    <p:wheel spokes="2"/>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Модуль «Основы православной культуры»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5" name="Содержимое 4"/>
          <p:cNvSpPr>
            <a:spLocks noGrp="1"/>
          </p:cNvSpPr>
          <p:nvPr>
            <p:ph idx="1"/>
          </p:nvPr>
        </p:nvSpPr>
        <p:spPr>
          <a:xfrm>
            <a:off x="179512" y="1866822"/>
            <a:ext cx="4680520" cy="4968552"/>
          </a:xfrm>
        </p:spPr>
        <p:txBody>
          <a:bodyPr>
            <a:normAutofit fontScale="92500"/>
          </a:bodyPr>
          <a:lstStyle/>
          <a:p>
            <a:pPr marL="0" indent="0">
              <a:buNone/>
            </a:pPr>
            <a:r>
              <a:rPr lang="ru-RU" b="1" dirty="0" smtClean="0">
                <a:solidFill>
                  <a:srgbClr val="004D86"/>
                </a:solidFill>
              </a:rPr>
              <a:t>Школьники познакомятся с символическим языком православной художественной культуры, искусством иконы, фрески</a:t>
            </a:r>
            <a:r>
              <a:rPr lang="ru-RU" b="1" dirty="0" smtClean="0">
                <a:solidFill>
                  <a:srgbClr val="004D86"/>
                </a:solidFill>
              </a:rPr>
              <a:t>, </a:t>
            </a:r>
            <a:r>
              <a:rPr lang="ru-RU" b="1" dirty="0" smtClean="0">
                <a:solidFill>
                  <a:srgbClr val="004D86"/>
                </a:solidFill>
              </a:rPr>
              <a:t>с христианским отношением к семье, родителям, труду, долгу и ответственности человека в обществе.</a:t>
            </a:r>
            <a:endParaRPr lang="ru-RU" b="1" dirty="0">
              <a:solidFill>
                <a:srgbClr val="004D86"/>
              </a:solidFill>
            </a:endParaRPr>
          </a:p>
        </p:txBody>
      </p:sp>
      <p:pic>
        <p:nvPicPr>
          <p:cNvPr id="6" name="Содержимое 3" descr="201202140029.jpg"/>
          <p:cNvPicPr>
            <a:picLocks noChangeAspect="1"/>
          </p:cNvPicPr>
          <p:nvPr/>
        </p:nvPicPr>
        <p:blipFill>
          <a:blip r:embed="rId3" cstate="print"/>
          <a:stretch>
            <a:fillRect/>
          </a:stretch>
        </p:blipFill>
        <p:spPr>
          <a:xfrm>
            <a:off x="4860032" y="1700808"/>
            <a:ext cx="3960440" cy="4926863"/>
          </a:xfrm>
          <a:prstGeom prst="rect">
            <a:avLst/>
          </a:prstGeom>
        </p:spPr>
      </p:pic>
    </p:spTree>
  </p:cSld>
  <p:clrMapOvr>
    <a:masterClrMapping/>
  </p:clrMapOvr>
  <p:transition spd="slow">
    <p:wheel spokes="2"/>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ihteeva-tn\Desktop\Слайды ОРКСЭ\WhatsApp Image 2021-03-02 at 19.44.13 (2).jpeg"/>
          <p:cNvPicPr>
            <a:picLocks noChangeAspect="1" noChangeArrowheads="1"/>
          </p:cNvPicPr>
          <p:nvPr/>
        </p:nvPicPr>
        <p:blipFill>
          <a:blip r:embed="rId3">
            <a:extLst>
              <a:ext uri="{28A0092B-C50C-407E-A947-70E740481C1C}">
                <a14:useLocalDpi xmlns:a14="http://schemas.microsoft.com/office/drawing/2010/main" val="0"/>
              </a:ext>
            </a:extLst>
          </a:blip>
          <a:srcRect t="3125" r="5967" b="38542"/>
          <a:stretch>
            <a:fillRect/>
          </a:stretch>
        </p:blipFill>
        <p:spPr bwMode="auto">
          <a:xfrm>
            <a:off x="0" y="0"/>
            <a:ext cx="9144000" cy="43395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ihteeva-tn\Desktop\Слайды ОРКСЭ\WhatsApp Image 2021-03-02 at 19.44.13 (2).jpeg"/>
          <p:cNvPicPr>
            <a:picLocks noChangeAspect="1" noChangeArrowheads="1"/>
          </p:cNvPicPr>
          <p:nvPr/>
        </p:nvPicPr>
        <p:blipFill>
          <a:blip r:embed="rId3">
            <a:extLst>
              <a:ext uri="{28A0092B-C50C-407E-A947-70E740481C1C}">
                <a14:useLocalDpi xmlns:a14="http://schemas.microsoft.com/office/drawing/2010/main" val="0"/>
              </a:ext>
            </a:extLst>
          </a:blip>
          <a:srcRect l="74908" t="65625" r="-408"/>
          <a:stretch>
            <a:fillRect/>
          </a:stretch>
        </p:blipFill>
        <p:spPr bwMode="auto">
          <a:xfrm>
            <a:off x="7143768" y="4786322"/>
            <a:ext cx="1871183" cy="2071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282" y="4643446"/>
            <a:ext cx="6858048" cy="1631216"/>
          </a:xfrm>
          <a:prstGeom prst="rect">
            <a:avLst/>
          </a:prstGeom>
          <a:noFill/>
        </p:spPr>
        <p:txBody>
          <a:bodyPr wrap="square" rtlCol="0">
            <a:spAutoFit/>
          </a:bodyPr>
          <a:lstStyle/>
          <a:p>
            <a:pPr algn="ctr"/>
            <a:r>
              <a:rPr lang="ru-RU" sz="2000" b="1" dirty="0" smtClean="0">
                <a:solidFill>
                  <a:schemeClr val="tx1">
                    <a:lumMod val="65000"/>
                    <a:lumOff val="35000"/>
                  </a:schemeClr>
                </a:solidFill>
              </a:rPr>
              <a:t>Каждый найдет близкий именно его семейным традициям модуль учебного предмета ОРКСЭ</a:t>
            </a:r>
          </a:p>
          <a:p>
            <a:pPr algn="ctr"/>
            <a:endParaRPr lang="ru-RU" sz="2000" b="1" dirty="0" smtClean="0">
              <a:solidFill>
                <a:schemeClr val="tx1">
                  <a:lumMod val="65000"/>
                  <a:lumOff val="35000"/>
                </a:schemeClr>
              </a:solidFill>
            </a:endParaRPr>
          </a:p>
          <a:p>
            <a:pPr algn="ctr"/>
            <a:r>
              <a:rPr lang="ru-RU" sz="2000" dirty="0" smtClean="0">
                <a:solidFill>
                  <a:schemeClr val="tx1">
                    <a:lumMod val="65000"/>
                    <a:lumOff val="35000"/>
                  </a:schemeClr>
                </a:solidFill>
              </a:rPr>
              <a:t>К.Д.Ушинский «Для ребенка не вредна чужая пища, когда он вскормлен молоком матери…»</a:t>
            </a:r>
            <a:endParaRPr lang="ru-RU" sz="2000" dirty="0">
              <a:solidFill>
                <a:schemeClr val="tx1">
                  <a:lumMod val="65000"/>
                  <a:lumOff val="35000"/>
                </a:schemeClr>
              </a:solidFill>
            </a:endParaRPr>
          </a:p>
        </p:txBody>
      </p:sp>
      <p:sp>
        <p:nvSpPr>
          <p:cNvPr id="5" name="TextBox 4"/>
          <p:cNvSpPr txBox="1"/>
          <p:nvPr/>
        </p:nvSpPr>
        <p:spPr>
          <a:xfrm>
            <a:off x="8501090" y="2571744"/>
            <a:ext cx="428628" cy="369332"/>
          </a:xfrm>
          <a:prstGeom prst="rect">
            <a:avLst/>
          </a:prstGeom>
          <a:noFill/>
        </p:spPr>
        <p:txBody>
          <a:bodyPr wrap="square" rtlCol="0">
            <a:spAutoFit/>
          </a:bodyPr>
          <a:lstStyle/>
          <a:p>
            <a:endParaRPr lang="ru-RU" dirty="0"/>
          </a:p>
        </p:txBody>
      </p:sp>
    </p:spTree>
    <p:extLst>
      <p:ext uri="{BB962C8B-B14F-4D97-AF65-F5344CB8AC3E}">
        <p14:creationId xmlns:p14="http://schemas.microsoft.com/office/powerpoint/2010/main" val="620029529"/>
      </p:ext>
    </p:extLst>
  </p:cSld>
  <p:clrMapOvr>
    <a:masterClrMapping/>
  </p:clrMapOvr>
  <p:transition spd="slow">
    <p:wheel spokes="2"/>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116634"/>
            <a:ext cx="7886700" cy="504057"/>
          </a:xfrm>
        </p:spPr>
        <p:txBody>
          <a:bodyPr>
            <a:normAutofit fontScale="90000"/>
          </a:bodyPr>
          <a:lstStyle/>
          <a:p>
            <a:pPr algn="ctr"/>
            <a:r>
              <a:rPr lang="ru-RU" sz="2800" b="1" dirty="0">
                <a:latin typeface="+mn-lt"/>
                <a:cs typeface="Times New Roman" pitchFamily="18" charset="0"/>
              </a:rPr>
              <a:t>Заявление родителей</a:t>
            </a:r>
          </a:p>
        </p:txBody>
      </p:sp>
      <p:sp>
        <p:nvSpPr>
          <p:cNvPr id="3" name="Текст 2"/>
          <p:cNvSpPr>
            <a:spLocks noGrp="1"/>
          </p:cNvSpPr>
          <p:nvPr>
            <p:ph type="body" idx="1"/>
          </p:nvPr>
        </p:nvSpPr>
        <p:spPr>
          <a:xfrm flipH="1">
            <a:off x="-2484784" y="1681163"/>
            <a:ext cx="1512168" cy="823912"/>
          </a:xfrm>
        </p:spPr>
        <p:txBody>
          <a:bodyPr>
            <a:normAutofit/>
          </a:bodyPr>
          <a:lstStyle/>
          <a:p>
            <a:r>
              <a:rPr lang="ru-RU" dirty="0" smtClean="0"/>
              <a:t> </a:t>
            </a:r>
          </a:p>
          <a:p>
            <a:endParaRPr lang="ru-RU" dirty="0"/>
          </a:p>
        </p:txBody>
      </p:sp>
      <p:sp>
        <p:nvSpPr>
          <p:cNvPr id="4" name="Объект 3"/>
          <p:cNvSpPr>
            <a:spLocks noGrp="1"/>
          </p:cNvSpPr>
          <p:nvPr>
            <p:ph sz="half" idx="2"/>
          </p:nvPr>
        </p:nvSpPr>
        <p:spPr>
          <a:xfrm>
            <a:off x="224855" y="1418865"/>
            <a:ext cx="4318670" cy="4524325"/>
          </a:xfrm>
        </p:spPr>
        <p:txBody>
          <a:bodyPr>
            <a:normAutofit/>
          </a:bodyPr>
          <a:lstStyle/>
          <a:p>
            <a:pPr marL="0" indent="0" algn="just">
              <a:buNone/>
            </a:pPr>
            <a:r>
              <a:rPr lang="ru-RU" dirty="0"/>
              <a:t>Уважаемые родители!</a:t>
            </a:r>
          </a:p>
          <a:p>
            <a:pPr marL="0" indent="0" algn="just">
              <a:buNone/>
            </a:pPr>
            <a:r>
              <a:rPr lang="ru-RU" dirty="0"/>
              <a:t>«…В своём выборе ориентируйтесь исключительно на интересы Вашего ребёнка, Вашей семьи</a:t>
            </a:r>
            <a:r>
              <a:rPr lang="ru-RU" dirty="0" smtClean="0"/>
              <a:t>.»</a:t>
            </a:r>
          </a:p>
          <a:p>
            <a:endParaRPr lang="ru-RU" dirty="0"/>
          </a:p>
        </p:txBody>
      </p:sp>
      <p:sp>
        <p:nvSpPr>
          <p:cNvPr id="5" name="Текст 4"/>
          <p:cNvSpPr>
            <a:spLocks noGrp="1"/>
          </p:cNvSpPr>
          <p:nvPr>
            <p:ph type="body" sz="quarter" idx="3"/>
          </p:nvPr>
        </p:nvSpPr>
        <p:spPr>
          <a:xfrm>
            <a:off x="5004048" y="620688"/>
            <a:ext cx="4032448" cy="6120680"/>
          </a:xfrm>
        </p:spPr>
        <p:txBody>
          <a:bodyPr>
            <a:normAutofit fontScale="55000" lnSpcReduction="20000"/>
          </a:bodyPr>
          <a:lstStyle/>
          <a:p>
            <a:r>
              <a:rPr lang="ru-RU" dirty="0"/>
              <a:t>Директору образовательной организации</a:t>
            </a:r>
          </a:p>
          <a:p>
            <a:r>
              <a:rPr lang="ru-RU" dirty="0"/>
              <a:t>______________________________________</a:t>
            </a:r>
          </a:p>
          <a:p>
            <a:r>
              <a:rPr lang="ru-RU" dirty="0"/>
              <a:t>                                              (наименование, местонахождения образовательной организации)</a:t>
            </a:r>
          </a:p>
          <a:p>
            <a:r>
              <a:rPr lang="ru-RU" dirty="0"/>
              <a:t>ФИО________________________________</a:t>
            </a:r>
          </a:p>
          <a:p>
            <a:r>
              <a:rPr lang="ru-RU" dirty="0"/>
              <a:t>заявление</a:t>
            </a:r>
          </a:p>
          <a:p>
            <a:r>
              <a:rPr lang="ru-RU" dirty="0"/>
              <a:t>Мы, родители (законные представители) учащегося ______ «____» класса образовательной организации _________________________________ (наименование, место нахождения образовательной организации) _____________________________________________________ (Ф.И. ребёнка), из предлагаемых на выбор модулей </a:t>
            </a:r>
            <a:r>
              <a:rPr lang="ru-RU" dirty="0" smtClean="0"/>
              <a:t>учебного предмета</a:t>
            </a:r>
            <a:endParaRPr lang="ru-RU" dirty="0"/>
          </a:p>
          <a:p>
            <a:r>
              <a:rPr lang="ru-RU" dirty="0"/>
              <a:t> «Основы религиозных культур и светской этики»:</a:t>
            </a:r>
          </a:p>
          <a:p>
            <a:r>
              <a:rPr lang="ru-RU" dirty="0"/>
              <a:t>«Основы православной культуры</a:t>
            </a:r>
            <a:r>
              <a:rPr lang="ru-RU" dirty="0" smtClean="0"/>
              <a:t>»,</a:t>
            </a:r>
          </a:p>
          <a:p>
            <a:r>
              <a:rPr lang="ru-RU" dirty="0" smtClean="0"/>
              <a:t>«Основы исламской культуры»,</a:t>
            </a:r>
          </a:p>
          <a:p>
            <a:r>
              <a:rPr lang="ru-RU" dirty="0" smtClean="0"/>
              <a:t>«</a:t>
            </a:r>
            <a:r>
              <a:rPr lang="ru-RU" dirty="0"/>
              <a:t>Основы буддийской культуры»,</a:t>
            </a:r>
          </a:p>
          <a:p>
            <a:r>
              <a:rPr lang="ru-RU" dirty="0"/>
              <a:t>«Основы иудейской культуры»,</a:t>
            </a:r>
          </a:p>
          <a:p>
            <a:r>
              <a:rPr lang="ru-RU" dirty="0" smtClean="0"/>
              <a:t>«Основы религиозных культур народов России»,</a:t>
            </a:r>
            <a:endParaRPr lang="ru-RU" dirty="0"/>
          </a:p>
          <a:p>
            <a:r>
              <a:rPr lang="ru-RU" dirty="0"/>
              <a:t>«Основы светской этики»</a:t>
            </a:r>
          </a:p>
          <a:p>
            <a:r>
              <a:rPr lang="ru-RU" dirty="0"/>
              <a:t>выбираем для своего ребёнка изучение модуля (написать от руки): ___________________________________________________________________</a:t>
            </a:r>
          </a:p>
          <a:p>
            <a:r>
              <a:rPr lang="ru-RU" dirty="0"/>
              <a:t>Дата «___» _________________ 20___ г.             </a:t>
            </a:r>
            <a:r>
              <a:rPr lang="ru-RU" dirty="0" err="1"/>
              <a:t>ФИО__________________________Подпись</a:t>
            </a:r>
            <a:r>
              <a:rPr lang="ru-RU" dirty="0"/>
              <a:t> </a:t>
            </a:r>
            <a:r>
              <a:rPr lang="ru-RU" dirty="0" err="1"/>
              <a:t>ФИО__________________________Подпись</a:t>
            </a:r>
            <a:endParaRPr lang="ru-RU" dirty="0"/>
          </a:p>
          <a:p>
            <a:endParaRPr lang="ru-RU" dirty="0"/>
          </a:p>
        </p:txBody>
      </p:sp>
    </p:spTree>
    <p:extLst>
      <p:ext uri="{BB962C8B-B14F-4D97-AF65-F5344CB8AC3E}">
        <p14:creationId xmlns:p14="http://schemas.microsoft.com/office/powerpoint/2010/main" val="3808879860"/>
      </p:ext>
    </p:extLst>
  </p:cSld>
  <p:clrMapOvr>
    <a:masterClrMapping/>
  </p:clrMapOvr>
  <p:transition spd="slow">
    <p:wheel spokes="2"/>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59632" y="548680"/>
            <a:ext cx="6480720" cy="830997"/>
          </a:xfrm>
          <a:prstGeom prst="rect">
            <a:avLst/>
          </a:prstGeom>
          <a:noFill/>
        </p:spPr>
        <p:txBody>
          <a:bodyPr wrap="square" rtlCol="0">
            <a:spAutoFit/>
          </a:bodyPr>
          <a:lstStyle/>
          <a:p>
            <a:pPr algn="ctr"/>
            <a:r>
              <a:rPr lang="ru-RU" sz="4800" b="1" dirty="0" smtClean="0">
                <a:solidFill>
                  <a:srgbClr val="004F8A"/>
                </a:solidFill>
                <a:latin typeface="Times New Roman" pitchFamily="18" charset="0"/>
                <a:cs typeface="Times New Roman" pitchFamily="18" charset="0"/>
              </a:rPr>
              <a:t>Модули  ОРКСЭ:</a:t>
            </a:r>
            <a:endParaRPr lang="ru-RU" sz="4800" b="1" dirty="0">
              <a:solidFill>
                <a:srgbClr val="004F8A"/>
              </a:solidFill>
              <a:latin typeface="Times New Roman" pitchFamily="18" charset="0"/>
              <a:cs typeface="Times New Roman" pitchFamily="18" charset="0"/>
            </a:endParaRPr>
          </a:p>
        </p:txBody>
      </p:sp>
      <p:sp>
        <p:nvSpPr>
          <p:cNvPr id="13" name="TextBox 12"/>
          <p:cNvSpPr txBox="1"/>
          <p:nvPr/>
        </p:nvSpPr>
        <p:spPr>
          <a:xfrm>
            <a:off x="251520" y="1772816"/>
            <a:ext cx="8712968" cy="3416320"/>
          </a:xfrm>
          <a:prstGeom prst="rect">
            <a:avLst/>
          </a:prstGeom>
          <a:noFill/>
        </p:spPr>
        <p:txBody>
          <a:bodyPr wrap="square" rtlCol="0">
            <a:spAutoFit/>
          </a:bodyPr>
          <a:lstStyle/>
          <a:p>
            <a:pPr lvl="0">
              <a:buFont typeface="Wingdings" pitchFamily="2" charset="2"/>
              <a:buChar char="Ø"/>
            </a:pPr>
            <a:r>
              <a:rPr lang="ru-RU" sz="3600" dirty="0" smtClean="0">
                <a:latin typeface="Times New Roman" pitchFamily="18" charset="0"/>
                <a:cs typeface="Times New Roman" pitchFamily="18" charset="0"/>
              </a:rPr>
              <a:t> Основы православной культуры; </a:t>
            </a:r>
          </a:p>
          <a:p>
            <a:pPr lvl="0">
              <a:buFont typeface="Wingdings" pitchFamily="2" charset="2"/>
              <a:buChar char="Ø"/>
            </a:pPr>
            <a:r>
              <a:rPr lang="ru-RU" sz="3600" dirty="0" smtClean="0">
                <a:latin typeface="Times New Roman" pitchFamily="18" charset="0"/>
                <a:cs typeface="Times New Roman" pitchFamily="18" charset="0"/>
              </a:rPr>
              <a:t> Основы исламской культуры; </a:t>
            </a:r>
          </a:p>
          <a:p>
            <a:pPr lvl="0">
              <a:buFont typeface="Wingdings" pitchFamily="2" charset="2"/>
              <a:buChar char="Ø"/>
            </a:pPr>
            <a:r>
              <a:rPr lang="ru-RU" sz="3600" dirty="0" smtClean="0">
                <a:latin typeface="Times New Roman" pitchFamily="18" charset="0"/>
                <a:cs typeface="Times New Roman" pitchFamily="18" charset="0"/>
              </a:rPr>
              <a:t> Основы буддийской культуры; </a:t>
            </a:r>
          </a:p>
          <a:p>
            <a:pPr lvl="0">
              <a:buFont typeface="Wingdings" pitchFamily="2" charset="2"/>
              <a:buChar char="Ø"/>
            </a:pPr>
            <a:r>
              <a:rPr lang="ru-RU" sz="3600" dirty="0" smtClean="0">
                <a:latin typeface="Times New Roman" pitchFamily="18" charset="0"/>
                <a:cs typeface="Times New Roman" pitchFamily="18" charset="0"/>
              </a:rPr>
              <a:t> Основы иудейской культуры; </a:t>
            </a:r>
          </a:p>
          <a:p>
            <a:pPr lvl="0">
              <a:buFont typeface="Wingdings" pitchFamily="2" charset="2"/>
              <a:buChar char="Ø"/>
            </a:pPr>
            <a:r>
              <a:rPr lang="ru-RU" sz="3600" dirty="0" smtClean="0">
                <a:latin typeface="Times New Roman" pitchFamily="18" charset="0"/>
                <a:cs typeface="Times New Roman" pitchFamily="18" charset="0"/>
              </a:rPr>
              <a:t> </a:t>
            </a:r>
            <a:r>
              <a:rPr lang="ru-RU" sz="3600" dirty="0" smtClean="0">
                <a:solidFill>
                  <a:srgbClr val="002060"/>
                </a:solidFill>
                <a:latin typeface="Times New Roman" pitchFamily="18" charset="0"/>
                <a:cs typeface="Times New Roman" pitchFamily="18" charset="0"/>
              </a:rPr>
              <a:t>Основы мировых религиозных культур; </a:t>
            </a:r>
          </a:p>
          <a:p>
            <a:pPr lvl="0">
              <a:buFont typeface="Wingdings" pitchFamily="2" charset="2"/>
              <a:buChar char="Ø"/>
            </a:pPr>
            <a:r>
              <a:rPr lang="ru-RU" sz="3600" dirty="0" smtClean="0">
                <a:solidFill>
                  <a:srgbClr val="002060"/>
                </a:solidFill>
                <a:latin typeface="Times New Roman" pitchFamily="18" charset="0"/>
                <a:cs typeface="Times New Roman" pitchFamily="18" charset="0"/>
              </a:rPr>
              <a:t> Основы светской этики. </a:t>
            </a:r>
          </a:p>
        </p:txBody>
      </p:sp>
    </p:spTree>
    <p:extLst>
      <p:ext uri="{BB962C8B-B14F-4D97-AF65-F5344CB8AC3E}">
        <p14:creationId xmlns:p14="http://schemas.microsoft.com/office/powerpoint/2010/main" val="3151965735"/>
      </p:ext>
    </p:extLst>
  </p:cSld>
  <p:clrMapOvr>
    <a:masterClrMapping/>
  </p:clrMapOvr>
  <p:transition spd="slow">
    <p:wheel spokes="2"/>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568952"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rPr>
              <a:t>Современный национальный воспитательный идеал</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467544" y="1988840"/>
            <a:ext cx="8229600" cy="4525963"/>
          </a:xfrm>
        </p:spPr>
        <p:txBody>
          <a:bodyPr>
            <a:normAutofit fontScale="92500"/>
          </a:bodyPr>
          <a:lstStyle/>
          <a:p>
            <a:pPr marL="0" indent="0">
              <a:buNone/>
            </a:pPr>
            <a:r>
              <a:rPr lang="ru-RU" b="1" i="1" dirty="0" smtClean="0">
                <a:solidFill>
                  <a:srgbClr val="004D86"/>
                </a:solidFill>
                <a:latin typeface="Georgia" pitchFamily="18" charset="0"/>
              </a:rPr>
              <a:t>Высоконравственный, творческий, компетентный гражданин России, принимающий судьбу Отечества как свою личную, осознающий ответственность за настоящее и будущее своей страны, укоренённый в духовных и культурных традициях многонационального народа Российской Федерации</a:t>
            </a:r>
            <a:endParaRPr lang="ru-RU" dirty="0">
              <a:solidFill>
                <a:srgbClr val="004D86"/>
              </a:solidFill>
            </a:endParaRPr>
          </a:p>
        </p:txBody>
      </p:sp>
      <p:pic>
        <p:nvPicPr>
          <p:cNvPr id="4" name="Picture 2" descr="C:\Users\WORK\Pictures\55ce9db73eff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228" y="5229200"/>
            <a:ext cx="2495435" cy="1484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63272"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Модуль «Основы исламской культуры»</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5" name="Содержимое 4"/>
          <p:cNvSpPr>
            <a:spLocks noGrp="1"/>
          </p:cNvSpPr>
          <p:nvPr>
            <p:ph idx="1"/>
          </p:nvPr>
        </p:nvSpPr>
        <p:spPr>
          <a:xfrm>
            <a:off x="4211960" y="1556792"/>
            <a:ext cx="4546848" cy="5069160"/>
          </a:xfrm>
        </p:spPr>
        <p:txBody>
          <a:bodyPr>
            <a:normAutofit fontScale="92500" lnSpcReduction="10000"/>
          </a:bodyPr>
          <a:lstStyle/>
          <a:p>
            <a:pPr marL="0" indent="0">
              <a:buNone/>
            </a:pPr>
            <a:r>
              <a:rPr lang="ru-RU" b="1" dirty="0" smtClean="0">
                <a:solidFill>
                  <a:srgbClr val="004D86"/>
                </a:solidFill>
              </a:rPr>
              <a:t>знакомит школьников с основами духовно-нравственной культуры мусульманства или ислама. Ислам сформировал целостную систему духовных и нравственных ценностей, которые вошли в жизнь всех мусульманских народов. </a:t>
            </a:r>
            <a:endParaRPr lang="ru-RU" b="1" dirty="0">
              <a:solidFill>
                <a:srgbClr val="004D86"/>
              </a:solidFill>
            </a:endParaRPr>
          </a:p>
        </p:txBody>
      </p:sp>
      <p:pic>
        <p:nvPicPr>
          <p:cNvPr id="6" name="Содержимое 3" descr="orkse_islam1.jpg"/>
          <p:cNvPicPr>
            <a:picLocks noChangeAspect="1"/>
          </p:cNvPicPr>
          <p:nvPr/>
        </p:nvPicPr>
        <p:blipFill>
          <a:blip r:embed="rId3" cstate="print"/>
          <a:stretch>
            <a:fillRect/>
          </a:stretch>
        </p:blipFill>
        <p:spPr>
          <a:xfrm>
            <a:off x="323528" y="1691323"/>
            <a:ext cx="3744416" cy="4776041"/>
          </a:xfrm>
          <a:prstGeom prst="rect">
            <a:avLst/>
          </a:prstGeom>
        </p:spPr>
      </p:pic>
    </p:spTree>
  </p:cSld>
  <p:clrMapOvr>
    <a:masterClrMapping/>
  </p:clrMapOvr>
  <p:transition spd="slow">
    <p:wheel spokes="2"/>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Модуль «Основы буддийской культуры»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5" name="Содержимое 4"/>
          <p:cNvSpPr>
            <a:spLocks noGrp="1"/>
          </p:cNvSpPr>
          <p:nvPr>
            <p:ph idx="1"/>
          </p:nvPr>
        </p:nvSpPr>
        <p:spPr>
          <a:xfrm>
            <a:off x="179512" y="1484784"/>
            <a:ext cx="4968552" cy="5184576"/>
          </a:xfrm>
        </p:spPr>
        <p:txBody>
          <a:bodyPr>
            <a:normAutofit fontScale="92500" lnSpcReduction="10000"/>
          </a:bodyPr>
          <a:lstStyle/>
          <a:p>
            <a:pPr marL="0" indent="0">
              <a:buNone/>
            </a:pPr>
            <a:r>
              <a:rPr lang="ru-RU" b="1" dirty="0" smtClean="0">
                <a:solidFill>
                  <a:srgbClr val="004D86"/>
                </a:solidFill>
              </a:rPr>
              <a:t>Изучение в школе этого модуля призвано в доступной форме познакомить учащихся с основами буддийской культуры: ее основателем, буддийским учением, нравственными ценностями, священными книгами, ритуалами, святынями, праздниками, искусством. </a:t>
            </a:r>
            <a:endParaRPr lang="ru-RU" b="1" dirty="0">
              <a:solidFill>
                <a:srgbClr val="004D86"/>
              </a:solidFill>
            </a:endParaRPr>
          </a:p>
        </p:txBody>
      </p:sp>
      <p:pic>
        <p:nvPicPr>
          <p:cNvPr id="1026" name="Picture 2" descr="C:\Users\WORK\Desktop\13-4728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30868"/>
            <a:ext cx="3888432" cy="499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2"/>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Модуль «Основы иудейской культуры» </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5" name="Содержимое 4"/>
          <p:cNvSpPr>
            <a:spLocks noGrp="1"/>
          </p:cNvSpPr>
          <p:nvPr>
            <p:ph idx="1"/>
          </p:nvPr>
        </p:nvSpPr>
        <p:spPr>
          <a:xfrm>
            <a:off x="4211960" y="1600200"/>
            <a:ext cx="4608512" cy="4997152"/>
          </a:xfrm>
        </p:spPr>
        <p:txBody>
          <a:bodyPr>
            <a:normAutofit fontScale="92500" lnSpcReduction="20000"/>
          </a:bodyPr>
          <a:lstStyle/>
          <a:p>
            <a:pPr marL="0" indent="0">
              <a:buNone/>
            </a:pPr>
            <a:r>
              <a:rPr lang="ru-RU" b="1" dirty="0" smtClean="0">
                <a:solidFill>
                  <a:srgbClr val="004D86"/>
                </a:solidFill>
              </a:rPr>
              <a:t>ориентирован на семьи, сознающие свою связь с религиозной традицией и культурой иудаизма. Изучение этого  модуля направлено на то, чтобы в доступной форме представить основы знаний об этой религиозной традиции в историческом, мировоззренческом, культурном аспектах</a:t>
            </a:r>
            <a:endParaRPr lang="ru-RU" b="1" dirty="0">
              <a:solidFill>
                <a:srgbClr val="004D86"/>
              </a:solidFill>
            </a:endParaRPr>
          </a:p>
        </p:txBody>
      </p:sp>
      <p:pic>
        <p:nvPicPr>
          <p:cNvPr id="3074" name="Picture 2" descr="C:\Users\WORK\Desktop\10674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700808"/>
            <a:ext cx="3888432" cy="48605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2"/>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9"/>
            <a:ext cx="8640960" cy="3600399"/>
          </a:xfrm>
        </p:spPr>
        <p:txBody>
          <a:bodyPr>
            <a:normAutofit/>
          </a:bodyPr>
          <a:lstStyle/>
          <a:p>
            <a:pPr marL="0" indent="0" algn="just">
              <a:buNone/>
            </a:pPr>
            <a:r>
              <a:rPr lang="ru-RU" b="1" dirty="0" smtClean="0">
                <a:solidFill>
                  <a:srgbClr val="004D86"/>
                </a:solidFill>
              </a:rPr>
              <a:t>Курс направлен на развитие у школьников  4-х классов представлений о нравственных идеалах и ценностях, составляющих основу религиозных и светских традиций многонациональной культуры России, на понимание их значения в жизни современного общества, а также своей сопричастности к ним. </a:t>
            </a:r>
          </a:p>
          <a:p>
            <a:endParaRPr lang="ru-RU" dirty="0"/>
          </a:p>
        </p:txBody>
      </p:sp>
      <p:pic>
        <p:nvPicPr>
          <p:cNvPr id="4" name="Содержимое 12" descr="kulturRUS.jpg"/>
          <p:cNvPicPr>
            <a:picLocks noChangeAspect="1"/>
          </p:cNvPicPr>
          <p:nvPr/>
        </p:nvPicPr>
        <p:blipFill>
          <a:blip r:embed="rId3" cstate="print"/>
          <a:stretch>
            <a:fillRect/>
          </a:stretch>
        </p:blipFill>
        <p:spPr>
          <a:xfrm>
            <a:off x="755577" y="4149080"/>
            <a:ext cx="7665668" cy="2708920"/>
          </a:xfrm>
          <a:prstGeom prst="rect">
            <a:avLst/>
          </a:prstGeom>
        </p:spPr>
      </p:pic>
    </p:spTree>
  </p:cSld>
  <p:clrMapOvr>
    <a:masterClrMapping/>
  </p:clrMapOvr>
  <p:transition spd="slow">
    <p:wheel spokes="2"/>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Почему в 4 классе начинают изучать новый курс?</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3" name="Содержимое 2"/>
          <p:cNvSpPr>
            <a:spLocks noGrp="1"/>
          </p:cNvSpPr>
          <p:nvPr>
            <p:ph idx="1"/>
          </p:nvPr>
        </p:nvSpPr>
        <p:spPr>
          <a:xfrm>
            <a:off x="0" y="1526277"/>
            <a:ext cx="8748464" cy="3124944"/>
          </a:xfrm>
        </p:spPr>
        <p:txBody>
          <a:bodyPr>
            <a:noAutofit/>
          </a:bodyPr>
          <a:lstStyle/>
          <a:p>
            <a:pPr algn="just">
              <a:buFont typeface="Wingdings" panose="05000000000000000000" pitchFamily="2" charset="2"/>
              <a:buChar char="v"/>
            </a:pPr>
            <a:r>
              <a:rPr lang="ru-RU" sz="2800" b="1" dirty="0">
                <a:solidFill>
                  <a:srgbClr val="002060"/>
                </a:solidFill>
              </a:rPr>
              <a:t>Начинается период </a:t>
            </a:r>
            <a:r>
              <a:rPr lang="ru-RU" sz="2800" b="1" dirty="0" smtClean="0">
                <a:solidFill>
                  <a:srgbClr val="002060"/>
                </a:solidFill>
              </a:rPr>
              <a:t>взросления. </a:t>
            </a:r>
            <a:r>
              <a:rPr lang="ru-RU" sz="2800" b="1" dirty="0">
                <a:solidFill>
                  <a:srgbClr val="002060"/>
                </a:solidFill>
              </a:rPr>
              <a:t>В </a:t>
            </a:r>
            <a:r>
              <a:rPr lang="ru-RU" sz="2800" b="1" dirty="0" smtClean="0">
                <a:solidFill>
                  <a:srgbClr val="002060"/>
                </a:solidFill>
              </a:rPr>
              <a:t>этот период меняется отношение ребенка к себе, родителям, школе, образованию. Происходит переоценка ценностей. </a:t>
            </a:r>
            <a:endParaRPr lang="ru-RU" sz="2800" b="1" dirty="0" smtClean="0">
              <a:solidFill>
                <a:srgbClr val="002060"/>
              </a:solidFill>
            </a:endParaRPr>
          </a:p>
          <a:p>
            <a:pPr algn="just">
              <a:buFont typeface="Wingdings" panose="05000000000000000000" pitchFamily="2" charset="2"/>
              <a:buChar char="v"/>
            </a:pPr>
            <a:r>
              <a:rPr lang="ru-RU" sz="2800" b="1" dirty="0" smtClean="0">
                <a:solidFill>
                  <a:srgbClr val="002060"/>
                </a:solidFill>
              </a:rPr>
              <a:t>На первый план выходит социализация, у ребенка возникают вопросы о моральных ценностях, </a:t>
            </a:r>
            <a:r>
              <a:rPr lang="ru-RU" sz="2800" b="1" dirty="0">
                <a:solidFill>
                  <a:srgbClr val="004D86"/>
                </a:solidFill>
              </a:rPr>
              <a:t>о смысле жизни, о выборе ценностей, о добре и зле </a:t>
            </a:r>
            <a:r>
              <a:rPr lang="ru-RU" sz="2800" b="1" dirty="0" smtClean="0">
                <a:solidFill>
                  <a:srgbClr val="002060"/>
                </a:solidFill>
              </a:rPr>
              <a:t>справедливости, взаимопомощи.</a:t>
            </a:r>
          </a:p>
          <a:p>
            <a:pPr algn="just">
              <a:buFont typeface="Wingdings" panose="05000000000000000000" pitchFamily="2" charset="2"/>
              <a:buChar char="v"/>
            </a:pPr>
            <a:r>
              <a:rPr lang="ru-RU" sz="2800" b="1" dirty="0" smtClean="0">
                <a:solidFill>
                  <a:srgbClr val="002060"/>
                </a:solidFill>
              </a:rPr>
              <a:t> Необходимо </a:t>
            </a:r>
            <a:r>
              <a:rPr lang="ru-RU" sz="2800" b="1" dirty="0" smtClean="0">
                <a:solidFill>
                  <a:srgbClr val="002060"/>
                </a:solidFill>
              </a:rPr>
              <a:t>поддержать ребёнка в этот сложный для него период. </a:t>
            </a:r>
            <a:endParaRPr lang="ru-RU" sz="2800" b="1" dirty="0">
              <a:solidFill>
                <a:srgbClr val="002060"/>
              </a:solidFill>
            </a:endParaRPr>
          </a:p>
        </p:txBody>
      </p:sp>
      <p:pic>
        <p:nvPicPr>
          <p:cNvPr id="5" name="Picture 2" descr="C:\Users\WORK\Pictures\ОРКСЭ кртинки\родители и дети\201506221833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274" y="5589240"/>
            <a:ext cx="4283968" cy="12595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2"/>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Содержание курса</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3" name="Содержимое 2"/>
          <p:cNvSpPr>
            <a:spLocks noGrp="1"/>
          </p:cNvSpPr>
          <p:nvPr>
            <p:ph idx="1"/>
          </p:nvPr>
        </p:nvSpPr>
        <p:spPr>
          <a:xfrm>
            <a:off x="251520" y="1340768"/>
            <a:ext cx="8640960" cy="4785395"/>
          </a:xfrm>
        </p:spPr>
        <p:txBody>
          <a:bodyPr>
            <a:normAutofit fontScale="85000" lnSpcReduction="10000"/>
          </a:bodyPr>
          <a:lstStyle/>
          <a:p>
            <a:pPr algn="just">
              <a:buFont typeface="Wingdings" panose="05000000000000000000" pitchFamily="2" charset="2"/>
              <a:buChar char="v"/>
            </a:pPr>
            <a:r>
              <a:rPr lang="ru-RU" b="1" dirty="0" smtClean="0">
                <a:solidFill>
                  <a:srgbClr val="004D86"/>
                </a:solidFill>
              </a:rPr>
              <a:t>Содержание курса «Основы религиозных культур и светской этики» имеет воспитательный, нравственно-развивающий характер. </a:t>
            </a:r>
            <a:endParaRPr lang="ru-RU" b="1" dirty="0" smtClean="0">
              <a:solidFill>
                <a:srgbClr val="004D86"/>
              </a:solidFill>
            </a:endParaRPr>
          </a:p>
          <a:p>
            <a:pPr algn="just">
              <a:buFont typeface="Wingdings" panose="05000000000000000000" pitchFamily="2" charset="2"/>
              <a:buChar char="v"/>
            </a:pPr>
            <a:r>
              <a:rPr lang="ru-RU" b="1" dirty="0" smtClean="0">
                <a:solidFill>
                  <a:srgbClr val="004D86"/>
                </a:solidFill>
              </a:rPr>
              <a:t>Успешное </a:t>
            </a:r>
            <a:r>
              <a:rPr lang="ru-RU" b="1" dirty="0" smtClean="0">
                <a:solidFill>
                  <a:srgbClr val="004D86"/>
                </a:solidFill>
              </a:rPr>
              <a:t>решение воспитательных задач возможно только в согласованном взаимодействии семьи и школы. </a:t>
            </a:r>
            <a:r>
              <a:rPr lang="ru-RU" b="1" dirty="0" smtClean="0">
                <a:solidFill>
                  <a:srgbClr val="004D86"/>
                </a:solidFill>
              </a:rPr>
              <a:t>Учебный </a:t>
            </a:r>
            <a:r>
              <a:rPr lang="ru-RU" b="1" dirty="0" smtClean="0">
                <a:solidFill>
                  <a:srgbClr val="004D86"/>
                </a:solidFill>
              </a:rPr>
              <a:t>курс рассчитан именно на такое педагогическое </a:t>
            </a:r>
            <a:r>
              <a:rPr lang="ru-RU" b="1" dirty="0" smtClean="0">
                <a:solidFill>
                  <a:srgbClr val="FF0000"/>
                </a:solidFill>
              </a:rPr>
              <a:t>партнёрство учителей и родителей</a:t>
            </a:r>
            <a:r>
              <a:rPr lang="ru-RU" b="1" dirty="0" smtClean="0">
                <a:solidFill>
                  <a:srgbClr val="004D86"/>
                </a:solidFill>
              </a:rPr>
              <a:t>.</a:t>
            </a:r>
          </a:p>
          <a:p>
            <a:pPr algn="just">
              <a:buFont typeface="Wingdings" panose="05000000000000000000" pitchFamily="2" charset="2"/>
              <a:buChar char="v"/>
            </a:pPr>
            <a:r>
              <a:rPr lang="ru-RU" b="1" dirty="0" smtClean="0">
                <a:solidFill>
                  <a:srgbClr val="004D86"/>
                </a:solidFill>
              </a:rPr>
              <a:t>Мы не имеем права забывать, что для ребёнка самый действенный образец </a:t>
            </a:r>
            <a:r>
              <a:rPr lang="ru-RU" b="1" dirty="0" smtClean="0">
                <a:solidFill>
                  <a:srgbClr val="004D86"/>
                </a:solidFill>
              </a:rPr>
              <a:t>нравственного </a:t>
            </a:r>
            <a:r>
              <a:rPr lang="ru-RU" b="1" dirty="0" smtClean="0">
                <a:solidFill>
                  <a:srgbClr val="004D86"/>
                </a:solidFill>
              </a:rPr>
              <a:t>самоопределения — это </a:t>
            </a:r>
            <a:r>
              <a:rPr lang="ru-RU" b="1" dirty="0" smtClean="0">
                <a:solidFill>
                  <a:srgbClr val="004D86"/>
                </a:solidFill>
              </a:rPr>
              <a:t>окружающие его взрослые.</a:t>
            </a:r>
            <a:r>
              <a:rPr lang="ru-RU" b="1" dirty="0" smtClean="0">
                <a:solidFill>
                  <a:srgbClr val="004D86"/>
                </a:solidFill>
              </a:rPr>
              <a:t> </a:t>
            </a:r>
          </a:p>
          <a:p>
            <a:endParaRPr lang="ru-RU" dirty="0"/>
          </a:p>
        </p:txBody>
      </p:sp>
      <p:pic>
        <p:nvPicPr>
          <p:cNvPr id="3074" name="Picture 2" descr="C:\Users\WORK\Pictures\55ce9db73eff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5273824"/>
            <a:ext cx="2903474" cy="1584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2"/>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14315" y="1700810"/>
            <a:ext cx="8929687" cy="4525963"/>
          </a:xfrm>
          <a:prstGeom prst="rect">
            <a:avLst/>
          </a:prstGeom>
          <a:noFill/>
          <a:ln w="9525">
            <a:noFill/>
            <a:round/>
            <a:headEnd/>
            <a:tailEnd/>
          </a:ln>
          <a:effectLst/>
        </p:spPr>
        <p:txBody>
          <a:bodyPr/>
          <a:lstStyle/>
          <a:p>
            <a:pPr marL="446088" indent="-382588">
              <a:spcBef>
                <a:spcPts val="600"/>
              </a:spcBef>
              <a:buClr>
                <a:srgbClr val="000099"/>
              </a:buClr>
              <a:buFont typeface="Arial" charset="0"/>
              <a:buChar char="•"/>
              <a:tabLst>
                <a:tab pos="1016000" algn="l"/>
                <a:tab pos="1930400" algn="l"/>
                <a:tab pos="2844800" algn="l"/>
                <a:tab pos="3759200" algn="l"/>
                <a:tab pos="4673600" algn="l"/>
                <a:tab pos="5588000" algn="l"/>
                <a:tab pos="6502400" algn="l"/>
                <a:tab pos="7416800" algn="l"/>
                <a:tab pos="8331200" algn="l"/>
                <a:tab pos="9245600" algn="l"/>
                <a:tab pos="10160000" algn="l"/>
              </a:tabLst>
            </a:pPr>
            <a:r>
              <a:rPr lang="en-GB" sz="2800" dirty="0" err="1">
                <a:cs typeface="Times New Roman" pitchFamily="18" charset="0"/>
              </a:rPr>
              <a:t>Дополняет</a:t>
            </a:r>
            <a:r>
              <a:rPr lang="ru-RU" sz="2800" dirty="0">
                <a:cs typeface="Times New Roman" pitchFamily="18" charset="0"/>
              </a:rPr>
              <a:t> </a:t>
            </a:r>
            <a:r>
              <a:rPr lang="en-GB" sz="2800" dirty="0">
                <a:cs typeface="Times New Roman" pitchFamily="18" charset="0"/>
              </a:rPr>
              <a:t> </a:t>
            </a:r>
            <a:r>
              <a:rPr lang="en-GB" sz="2800" dirty="0" err="1">
                <a:cs typeface="Times New Roman" pitchFamily="18" charset="0"/>
              </a:rPr>
              <a:t>об</a:t>
            </a:r>
            <a:r>
              <a:rPr lang="ru-RU" sz="2800" dirty="0" err="1">
                <a:cs typeface="Times New Roman" pitchFamily="18" charset="0"/>
              </a:rPr>
              <a:t>щ</a:t>
            </a:r>
            <a:r>
              <a:rPr lang="en-GB" sz="2800" dirty="0" err="1">
                <a:cs typeface="Times New Roman" pitchFamily="18" charset="0"/>
              </a:rPr>
              <a:t>ествоведческие</a:t>
            </a:r>
            <a:r>
              <a:rPr lang="ru-RU" sz="2800" dirty="0">
                <a:cs typeface="Times New Roman" pitchFamily="18" charset="0"/>
              </a:rPr>
              <a:t> </a:t>
            </a:r>
            <a:r>
              <a:rPr lang="en-GB" sz="2800" dirty="0">
                <a:cs typeface="Times New Roman" pitchFamily="18" charset="0"/>
              </a:rPr>
              <a:t> </a:t>
            </a:r>
            <a:r>
              <a:rPr lang="en-GB" sz="2800" dirty="0" err="1">
                <a:cs typeface="Times New Roman" pitchFamily="18" charset="0"/>
              </a:rPr>
              <a:t>аспекты</a:t>
            </a:r>
            <a:r>
              <a:rPr lang="ru-RU" sz="2800" dirty="0">
                <a:cs typeface="Times New Roman" pitchFamily="18" charset="0"/>
              </a:rPr>
              <a:t> </a:t>
            </a:r>
            <a:r>
              <a:rPr lang="en-GB" sz="2800" dirty="0">
                <a:cs typeface="Times New Roman" pitchFamily="18" charset="0"/>
              </a:rPr>
              <a:t> </a:t>
            </a:r>
            <a:r>
              <a:rPr lang="ru-RU" sz="2800" dirty="0" smtClean="0">
                <a:cs typeface="Times New Roman" pitchFamily="18" charset="0"/>
              </a:rPr>
              <a:t>учебного </a:t>
            </a:r>
            <a:r>
              <a:rPr lang="en-GB" sz="2800" dirty="0" err="1" smtClean="0">
                <a:cs typeface="Times New Roman" pitchFamily="18" charset="0"/>
              </a:rPr>
              <a:t>предмета</a:t>
            </a:r>
            <a:r>
              <a:rPr lang="en-GB" sz="2800" dirty="0" smtClean="0">
                <a:cs typeface="Times New Roman" pitchFamily="18" charset="0"/>
              </a:rPr>
              <a:t> </a:t>
            </a:r>
            <a:r>
              <a:rPr lang="en-GB" sz="2800" dirty="0">
                <a:cs typeface="Times New Roman" pitchFamily="18" charset="0"/>
              </a:rPr>
              <a:t>«</a:t>
            </a:r>
            <a:r>
              <a:rPr lang="en-GB" sz="2800" dirty="0" err="1">
                <a:cs typeface="Times New Roman" pitchFamily="18" charset="0"/>
              </a:rPr>
              <a:t>Окружающий</a:t>
            </a:r>
            <a:r>
              <a:rPr lang="en-GB" sz="2800" dirty="0">
                <a:cs typeface="Times New Roman" pitchFamily="18" charset="0"/>
              </a:rPr>
              <a:t> </a:t>
            </a:r>
            <a:r>
              <a:rPr lang="en-GB" sz="2800" dirty="0" err="1">
                <a:cs typeface="Times New Roman" pitchFamily="18" charset="0"/>
              </a:rPr>
              <a:t>мир</a:t>
            </a:r>
            <a:r>
              <a:rPr lang="en-GB" sz="2800" dirty="0" smtClean="0">
                <a:cs typeface="Times New Roman" pitchFamily="18" charset="0"/>
              </a:rPr>
              <a:t>»</a:t>
            </a:r>
            <a:r>
              <a:rPr lang="ru-RU" sz="2800" dirty="0" smtClean="0">
                <a:cs typeface="Times New Roman" pitchFamily="18" charset="0"/>
              </a:rPr>
              <a:t>;</a:t>
            </a:r>
            <a:endParaRPr lang="en-GB" sz="2800" dirty="0">
              <a:cs typeface="Times New Roman" pitchFamily="18" charset="0"/>
            </a:endParaRPr>
          </a:p>
          <a:p>
            <a:pPr marL="446088" indent="-382588">
              <a:spcBef>
                <a:spcPts val="600"/>
              </a:spcBef>
              <a:buClr>
                <a:srgbClr val="000099"/>
              </a:buClr>
              <a:buFont typeface="Arial" charset="0"/>
              <a:buChar char="•"/>
              <a:tabLst>
                <a:tab pos="1016000" algn="l"/>
                <a:tab pos="1930400" algn="l"/>
                <a:tab pos="2844800" algn="l"/>
                <a:tab pos="3759200" algn="l"/>
                <a:tab pos="4673600" algn="l"/>
                <a:tab pos="5588000" algn="l"/>
                <a:tab pos="6502400" algn="l"/>
                <a:tab pos="7416800" algn="l"/>
                <a:tab pos="8331200" algn="l"/>
                <a:tab pos="9245600" algn="l"/>
                <a:tab pos="10160000" algn="l"/>
              </a:tabLst>
            </a:pPr>
            <a:r>
              <a:rPr lang="en-GB" sz="2800" dirty="0" err="1">
                <a:cs typeface="Times New Roman" pitchFamily="18" charset="0"/>
              </a:rPr>
              <a:t>Предваряет</a:t>
            </a:r>
            <a:r>
              <a:rPr lang="en-GB" sz="2800" dirty="0">
                <a:cs typeface="Times New Roman" pitchFamily="18" charset="0"/>
              </a:rPr>
              <a:t> </a:t>
            </a:r>
            <a:r>
              <a:rPr lang="ru-RU" sz="2800" dirty="0">
                <a:cs typeface="Times New Roman" pitchFamily="18" charset="0"/>
              </a:rPr>
              <a:t> </a:t>
            </a:r>
            <a:r>
              <a:rPr lang="en-GB" sz="2800" dirty="0" err="1">
                <a:cs typeface="Times New Roman" pitchFamily="18" charset="0"/>
              </a:rPr>
              <a:t>начинающееся</a:t>
            </a:r>
            <a:r>
              <a:rPr lang="en-GB" sz="2800" dirty="0">
                <a:cs typeface="Times New Roman" pitchFamily="18" charset="0"/>
              </a:rPr>
              <a:t> в 5 </a:t>
            </a:r>
            <a:r>
              <a:rPr lang="en-GB" sz="2800" dirty="0" err="1">
                <a:cs typeface="Times New Roman" pitchFamily="18" charset="0"/>
              </a:rPr>
              <a:t>классе</a:t>
            </a:r>
            <a:r>
              <a:rPr lang="en-GB" sz="2800" dirty="0">
                <a:cs typeface="Times New Roman" pitchFamily="18" charset="0"/>
              </a:rPr>
              <a:t> </a:t>
            </a:r>
            <a:r>
              <a:rPr lang="ru-RU" sz="2800" dirty="0">
                <a:cs typeface="Times New Roman" pitchFamily="18" charset="0"/>
              </a:rPr>
              <a:t> </a:t>
            </a:r>
            <a:r>
              <a:rPr lang="en-GB" sz="2800" dirty="0" err="1">
                <a:cs typeface="Times New Roman" pitchFamily="18" charset="0"/>
              </a:rPr>
              <a:t>изучение</a:t>
            </a:r>
            <a:r>
              <a:rPr lang="en-GB" sz="2800" dirty="0">
                <a:cs typeface="Times New Roman" pitchFamily="18" charset="0"/>
              </a:rPr>
              <a:t> </a:t>
            </a:r>
            <a:r>
              <a:rPr lang="ru-RU" sz="2800" dirty="0" smtClean="0">
                <a:cs typeface="Times New Roman" pitchFamily="18" charset="0"/>
              </a:rPr>
              <a:t>учебных </a:t>
            </a:r>
            <a:r>
              <a:rPr lang="en-GB" sz="2800" dirty="0" err="1" smtClean="0">
                <a:cs typeface="Times New Roman" pitchFamily="18" charset="0"/>
              </a:rPr>
              <a:t>предмет</a:t>
            </a:r>
            <a:r>
              <a:rPr lang="ru-RU" sz="2800" dirty="0" err="1">
                <a:cs typeface="Times New Roman" pitchFamily="18" charset="0"/>
              </a:rPr>
              <a:t>ов</a:t>
            </a:r>
            <a:r>
              <a:rPr lang="en-GB" sz="2800" dirty="0">
                <a:cs typeface="Times New Roman" pitchFamily="18" charset="0"/>
              </a:rPr>
              <a:t> </a:t>
            </a:r>
            <a:r>
              <a:rPr lang="ru-RU" sz="2800" dirty="0">
                <a:cs typeface="Times New Roman" pitchFamily="18" charset="0"/>
              </a:rPr>
              <a:t> </a:t>
            </a:r>
            <a:r>
              <a:rPr lang="en-GB" sz="2800" dirty="0">
                <a:cs typeface="Times New Roman" pitchFamily="18" charset="0"/>
              </a:rPr>
              <a:t>«</a:t>
            </a:r>
            <a:r>
              <a:rPr lang="en-GB" sz="2800" dirty="0" err="1">
                <a:cs typeface="Times New Roman" pitchFamily="18" charset="0"/>
              </a:rPr>
              <a:t>История</a:t>
            </a:r>
            <a:r>
              <a:rPr lang="en-GB" sz="2800" dirty="0">
                <a:cs typeface="Times New Roman" pitchFamily="18" charset="0"/>
              </a:rPr>
              <a:t>»</a:t>
            </a:r>
            <a:r>
              <a:rPr lang="ru-RU" sz="2800" dirty="0">
                <a:cs typeface="Times New Roman" pitchFamily="18" charset="0"/>
              </a:rPr>
              <a:t>, «Обществознание», «Литература».</a:t>
            </a:r>
            <a:endParaRPr lang="en-GB" sz="2800" dirty="0">
              <a:cs typeface="Times New Roman" pitchFamily="18" charset="0"/>
            </a:endParaRPr>
          </a:p>
        </p:txBody>
      </p:sp>
      <p:sp>
        <p:nvSpPr>
          <p:cNvPr id="36867" name="AutoShape 3"/>
          <p:cNvSpPr>
            <a:spLocks noChangeArrowheads="1"/>
          </p:cNvSpPr>
          <p:nvPr/>
        </p:nvSpPr>
        <p:spPr bwMode="auto">
          <a:xfrm>
            <a:off x="285720" y="4286257"/>
            <a:ext cx="3072415" cy="1951628"/>
          </a:xfrm>
          <a:prstGeom prst="rightArrow">
            <a:avLst>
              <a:gd name="adj1" fmla="val 50000"/>
              <a:gd name="adj2" fmla="val 50003"/>
            </a:avLst>
          </a:prstGeom>
          <a:gradFill rotWithShape="0">
            <a:gsLst>
              <a:gs pos="0">
                <a:srgbClr val="F0FFFF"/>
              </a:gs>
              <a:gs pos="100000">
                <a:srgbClr val="CFFFFF"/>
              </a:gs>
            </a:gsLst>
            <a:lin ang="16200000" scaled="1"/>
          </a:gradFill>
          <a:ln w="9360">
            <a:solidFill>
              <a:srgbClr val="B6DCDF"/>
            </a:solidFill>
            <a:miter lim="800000"/>
            <a:headEnd/>
            <a:tailEnd/>
          </a:ln>
          <a:effectLst>
            <a:outerShdw dist="109865" dir="634411" algn="ctr" rotWithShape="0">
              <a:srgbClr val="000000">
                <a:alpha val="38034"/>
              </a:srgbClr>
            </a:outerShdw>
          </a:effectLst>
        </p:spPr>
        <p:txBody>
          <a:bodyPr lIns="90000" tIns="46800" rIns="90000" bIns="46800" anchor="ctr"/>
          <a:lstStyle/>
          <a:p>
            <a:pPr algn="ctr">
              <a:buClr>
                <a:srgbClr val="000099"/>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err="1">
                <a:solidFill>
                  <a:srgbClr val="000099"/>
                </a:solidFill>
                <a:latin typeface="+mj-lt"/>
                <a:cs typeface="Times New Roman" pitchFamily="16" charset="0"/>
              </a:rPr>
              <a:t>Окружающий</a:t>
            </a:r>
            <a:r>
              <a:rPr lang="en-GB" sz="2800" dirty="0">
                <a:solidFill>
                  <a:srgbClr val="000099"/>
                </a:solidFill>
                <a:latin typeface="+mj-lt"/>
                <a:cs typeface="Times New Roman" pitchFamily="16" charset="0"/>
              </a:rPr>
              <a:t> </a:t>
            </a:r>
            <a:r>
              <a:rPr lang="en-GB" sz="2800" dirty="0" err="1">
                <a:solidFill>
                  <a:srgbClr val="000099"/>
                </a:solidFill>
                <a:latin typeface="+mj-lt"/>
                <a:cs typeface="Times New Roman" pitchFamily="16" charset="0"/>
              </a:rPr>
              <a:t>мир</a:t>
            </a:r>
            <a:endParaRPr lang="en-GB" sz="2800" dirty="0">
              <a:solidFill>
                <a:srgbClr val="000099"/>
              </a:solidFill>
              <a:latin typeface="+mj-lt"/>
              <a:cs typeface="Times New Roman" pitchFamily="16" charset="0"/>
            </a:endParaRPr>
          </a:p>
        </p:txBody>
      </p:sp>
      <p:sp>
        <p:nvSpPr>
          <p:cNvPr id="36868" name="Oval 4"/>
          <p:cNvSpPr>
            <a:spLocks noChangeArrowheads="1"/>
          </p:cNvSpPr>
          <p:nvPr/>
        </p:nvSpPr>
        <p:spPr bwMode="auto">
          <a:xfrm>
            <a:off x="3501010" y="4666263"/>
            <a:ext cx="2214563" cy="1214432"/>
          </a:xfrm>
          <a:prstGeom prst="ellipse">
            <a:avLst/>
          </a:prstGeom>
          <a:gradFill rotWithShape="0">
            <a:gsLst>
              <a:gs pos="0">
                <a:srgbClr val="F0FFFF"/>
              </a:gs>
              <a:gs pos="100000">
                <a:srgbClr val="CFFFFF"/>
              </a:gs>
            </a:gsLst>
            <a:lin ang="16200000" scaled="1"/>
          </a:gradFill>
          <a:ln w="9360">
            <a:solidFill>
              <a:srgbClr val="B6DCDF"/>
            </a:solidFill>
            <a:miter lim="800000"/>
            <a:headEnd/>
            <a:tailEnd/>
          </a:ln>
          <a:effectLst>
            <a:outerShdw dist="109865" dir="634411" algn="ctr" rotWithShape="0">
              <a:srgbClr val="000000">
                <a:alpha val="38034"/>
              </a:srgbClr>
            </a:outerShdw>
          </a:effec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Times New Roman" pitchFamily="16" charset="0"/>
                <a:cs typeface="Times New Roman" pitchFamily="16" charset="0"/>
              </a:rPr>
              <a:t> </a:t>
            </a:r>
            <a:r>
              <a:rPr lang="en-GB" sz="2400" b="1" dirty="0">
                <a:solidFill>
                  <a:schemeClr val="accent6">
                    <a:lumMod val="50000"/>
                  </a:schemeClr>
                </a:solidFill>
                <a:latin typeface="+mj-lt"/>
                <a:cs typeface="Times New Roman" pitchFamily="16" charset="0"/>
              </a:rPr>
              <a:t>ОРКСЭ</a:t>
            </a:r>
          </a:p>
          <a:p>
            <a:pPr algn="ctr">
              <a:buClr>
                <a:srgbClr val="FF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b="1" dirty="0">
              <a:solidFill>
                <a:srgbClr val="FF0000"/>
              </a:solidFill>
              <a:latin typeface="Times New Roman" pitchFamily="16" charset="0"/>
              <a:cs typeface="Times New Roman" pitchFamily="16" charset="0"/>
            </a:endParaRPr>
          </a:p>
        </p:txBody>
      </p:sp>
      <p:sp>
        <p:nvSpPr>
          <p:cNvPr id="36869" name="AutoShape 5"/>
          <p:cNvSpPr>
            <a:spLocks noChangeArrowheads="1"/>
          </p:cNvSpPr>
          <p:nvPr/>
        </p:nvSpPr>
        <p:spPr bwMode="auto">
          <a:xfrm>
            <a:off x="5858446" y="4309075"/>
            <a:ext cx="2571750" cy="2000247"/>
          </a:xfrm>
          <a:prstGeom prst="rightArrow">
            <a:avLst>
              <a:gd name="adj1" fmla="val 50000"/>
              <a:gd name="adj2" fmla="val 50000"/>
            </a:avLst>
          </a:prstGeom>
          <a:gradFill rotWithShape="0">
            <a:gsLst>
              <a:gs pos="0">
                <a:srgbClr val="F0FFFF"/>
              </a:gs>
              <a:gs pos="100000">
                <a:srgbClr val="CFFFFF"/>
              </a:gs>
            </a:gsLst>
            <a:lin ang="16200000" scaled="1"/>
          </a:gradFill>
          <a:ln w="9360">
            <a:solidFill>
              <a:srgbClr val="B6DCDF"/>
            </a:solidFill>
            <a:miter lim="800000"/>
            <a:headEnd/>
            <a:tailEnd/>
          </a:ln>
          <a:effectLst>
            <a:outerShdw dist="109865" dir="634411" algn="ctr" rotWithShape="0">
              <a:srgbClr val="000000">
                <a:alpha val="38034"/>
              </a:srgbClr>
            </a:outerShdw>
          </a:effectLst>
        </p:spPr>
        <p:txBody>
          <a:bodyPr lIns="90000" tIns="46800" rIns="90000" bIns="46800" anchor="ctr"/>
          <a:lstStyle/>
          <a:p>
            <a:pPr algn="ctr">
              <a:buClr>
                <a:srgbClr val="000099"/>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dirty="0" err="1">
                <a:solidFill>
                  <a:srgbClr val="000099"/>
                </a:solidFill>
                <a:latin typeface="+mj-lt"/>
                <a:cs typeface="Times New Roman" pitchFamily="16" charset="0"/>
              </a:rPr>
              <a:t>История</a:t>
            </a:r>
            <a:endParaRPr lang="en-GB" sz="2800" dirty="0">
              <a:solidFill>
                <a:srgbClr val="000099"/>
              </a:solidFill>
              <a:latin typeface="+mj-lt"/>
              <a:cs typeface="Times New Roman" pitchFamily="16" charset="0"/>
            </a:endParaRPr>
          </a:p>
        </p:txBody>
      </p:sp>
      <p:sp>
        <p:nvSpPr>
          <p:cNvPr id="8" name="Прямоугольник 7"/>
          <p:cNvSpPr/>
          <p:nvPr/>
        </p:nvSpPr>
        <p:spPr>
          <a:xfrm>
            <a:off x="571471" y="404664"/>
            <a:ext cx="8177279" cy="1077218"/>
          </a:xfrm>
          <a:prstGeom prst="rect">
            <a:avLst/>
          </a:prstGeom>
        </p:spPr>
        <p:txBody>
          <a:bodyPr wrap="square">
            <a:spAutoFit/>
          </a:bodyPr>
          <a:lstStyle/>
          <a:p>
            <a:pPr lvl="0" algn="ctr"/>
            <a:r>
              <a:rPr lang="ru-RU" sz="3200" b="1" dirty="0" smtClean="0">
                <a:ea typeface="Arial" pitchFamily="34" charset="0"/>
                <a:cs typeface="Times New Roman" pitchFamily="18" charset="0"/>
              </a:rPr>
              <a:t>Межпредметные связи </a:t>
            </a:r>
            <a:endParaRPr lang="ru-RU" sz="3200" b="1" dirty="0"/>
          </a:p>
          <a:p>
            <a:pPr algn="ctr"/>
            <a:endParaRPr lang="ru-RU" sz="3200" dirty="0">
              <a:solidFill>
                <a:schemeClr val="accent1">
                  <a:lumMod val="50000"/>
                </a:schemeClr>
              </a:solidFill>
            </a:endParaRPr>
          </a:p>
        </p:txBody>
      </p:sp>
    </p:spTree>
    <p:extLst>
      <p:ext uri="{BB962C8B-B14F-4D97-AF65-F5344CB8AC3E}">
        <p14:creationId xmlns:p14="http://schemas.microsoft.com/office/powerpoint/2010/main" val="1689202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2873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algn="ctr"/>
            <a:r>
              <a:rPr lang="ru-RU" sz="3200" b="1" dirty="0">
                <a:solidFill>
                  <a:schemeClr val="tx2">
                    <a:lumMod val="50000"/>
                  </a:schemeClr>
                </a:solidFill>
                <a:latin typeface="Calibri" panose="020F0502020204030204" pitchFamily="34" charset="0"/>
              </a:rPr>
              <a:t>Особенности </a:t>
            </a:r>
            <a:r>
              <a:rPr lang="ru-RU" sz="3200" b="1" dirty="0" smtClean="0">
                <a:solidFill>
                  <a:schemeClr val="tx2">
                    <a:lumMod val="50000"/>
                  </a:schemeClr>
                </a:solidFill>
                <a:latin typeface="Calibri" panose="020F0502020204030204" pitchFamily="34" charset="0"/>
              </a:rPr>
              <a:t>предмета </a:t>
            </a:r>
            <a:r>
              <a:rPr lang="ru-RU" sz="3200" b="1" dirty="0">
                <a:solidFill>
                  <a:schemeClr val="tx2">
                    <a:lumMod val="50000"/>
                  </a:schemeClr>
                </a:solidFill>
                <a:latin typeface="Calibri" panose="020F0502020204030204" pitchFamily="34" charset="0"/>
              </a:rPr>
              <a:t>ОРКСЭ</a:t>
            </a:r>
            <a:br>
              <a:rPr lang="ru-RU" sz="3200" b="1" dirty="0">
                <a:solidFill>
                  <a:schemeClr val="tx2">
                    <a:lumMod val="50000"/>
                  </a:schemeClr>
                </a:solidFill>
                <a:latin typeface="Calibri" panose="020F0502020204030204" pitchFamily="34" charset="0"/>
              </a:rPr>
            </a:br>
            <a:endParaRPr lang="ru-RU" sz="3200" b="1" dirty="0">
              <a:solidFill>
                <a:schemeClr val="tx2">
                  <a:lumMod val="50000"/>
                </a:schemeClr>
              </a:solidFill>
              <a:latin typeface="Calibri" panose="020F0502020204030204" pitchFamily="34" charset="0"/>
            </a:endParaRPr>
          </a:p>
        </p:txBody>
      </p:sp>
      <p:graphicFrame>
        <p:nvGraphicFramePr>
          <p:cNvPr id="4" name="Схема 3"/>
          <p:cNvGraphicFramePr/>
          <p:nvPr>
            <p:extLst/>
          </p:nvPr>
        </p:nvGraphicFramePr>
        <p:xfrm>
          <a:off x="755576" y="1268760"/>
          <a:ext cx="7764016" cy="4775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8777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728-600x0.jpeg"/>
          <p:cNvPicPr>
            <a:picLocks noGrp="1" noChangeAspect="1"/>
          </p:cNvPicPr>
          <p:nvPr>
            <p:ph idx="1"/>
          </p:nvPr>
        </p:nvPicPr>
        <p:blipFill>
          <a:blip r:embed="rId3" cstate="print"/>
          <a:stretch>
            <a:fillRect/>
          </a:stretch>
        </p:blipFill>
        <p:spPr>
          <a:xfrm>
            <a:off x="3851920" y="1556792"/>
            <a:ext cx="5213262" cy="4968552"/>
          </a:xfrm>
        </p:spPr>
      </p:pic>
      <p:sp>
        <p:nvSpPr>
          <p:cNvPr id="5" name="Заголовок 1"/>
          <p:cNvSpPr>
            <a:spLocks noGrp="1"/>
          </p:cNvSpPr>
          <p:nvPr>
            <p:ph type="title"/>
          </p:nvPr>
        </p:nvSpPr>
        <p:spPr>
          <a:xfrm>
            <a:off x="0" y="260648"/>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rPr>
              <a:t>Курс «Основы религиозных культур и светской этики»</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anose="02040502050405020303" pitchFamily="18" charset="0"/>
            </a:endParaRPr>
          </a:p>
        </p:txBody>
      </p:sp>
      <p:sp>
        <p:nvSpPr>
          <p:cNvPr id="6" name="Содержимое 2"/>
          <p:cNvSpPr txBox="1">
            <a:spLocks/>
          </p:cNvSpPr>
          <p:nvPr/>
        </p:nvSpPr>
        <p:spPr>
          <a:xfrm>
            <a:off x="107504" y="1473277"/>
            <a:ext cx="4248472" cy="515719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500" b="1" i="0" u="sng" strike="noStrike" kern="1200" cap="none" spc="0" normalizeH="0" baseline="0" noProof="0" dirty="0" smtClean="0">
                <a:ln>
                  <a:noFill/>
                </a:ln>
                <a:solidFill>
                  <a:srgbClr val="004D86"/>
                </a:solidFill>
                <a:effectLst/>
                <a:uLnTx/>
                <a:uFillTx/>
                <a:latin typeface="+mn-lt"/>
                <a:ea typeface="+mn-ea"/>
                <a:cs typeface="+mn-cs"/>
              </a:rPr>
              <a:t>включает в себя модули:</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православной культуры;</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исламской культуры;</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буддийской культуры;</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иудейской культуры;</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мировых религиозных культур;</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ru-RU" sz="2500" b="1" i="0" u="none" strike="noStrike" kern="1200" cap="none" spc="0" normalizeH="0" baseline="0" noProof="0" dirty="0" smtClean="0">
                <a:ln>
                  <a:noFill/>
                </a:ln>
                <a:solidFill>
                  <a:srgbClr val="004D86"/>
                </a:solidFill>
                <a:effectLst/>
                <a:uLnTx/>
                <a:uFillTx/>
                <a:latin typeface="+mn-lt"/>
                <a:ea typeface="+mn-ea"/>
                <a:cs typeface="+mn-cs"/>
              </a:rPr>
              <a:t>Основы светской этики</a:t>
            </a:r>
            <a:r>
              <a:rPr kumimoji="0" lang="ru-RU" sz="2400" b="1" i="0" u="none" strike="noStrike" kern="1200" cap="none" spc="0" normalizeH="0" baseline="0" noProof="0" dirty="0" smtClean="0">
                <a:ln>
                  <a:noFill/>
                </a:ln>
                <a:solidFill>
                  <a:srgbClr val="004D86"/>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96183551"/>
      </p:ext>
    </p:extLst>
  </p:cSld>
  <p:clrMapOvr>
    <a:masterClrMapping/>
  </p:clrMapOvr>
  <p:transition spd="slow">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1142984"/>
            <a:ext cx="8072494" cy="5109091"/>
          </a:xfrm>
          <a:prstGeom prst="rect">
            <a:avLst/>
          </a:prstGeom>
          <a:noFill/>
        </p:spPr>
        <p:txBody>
          <a:bodyPr wrap="square" rtlCol="0">
            <a:spAutoFit/>
          </a:bodyPr>
          <a:lstStyle/>
          <a:p>
            <a:pPr lvl="0" algn="just"/>
            <a:r>
              <a:rPr lang="ru-RU" sz="2800" dirty="0">
                <a:solidFill>
                  <a:schemeClr val="accent1">
                    <a:lumMod val="50000"/>
                  </a:schemeClr>
                </a:solidFill>
              </a:rPr>
              <a:t>	</a:t>
            </a:r>
            <a:r>
              <a:rPr lang="ru-RU" sz="2800" dirty="0">
                <a:cs typeface="Times New Roman" pitchFamily="18" charset="0"/>
              </a:rPr>
              <a:t>Содержание всех модулей группируется вокруг трёх базовых национальных ценностей.</a:t>
            </a:r>
          </a:p>
          <a:p>
            <a:pPr lvl="0" algn="just"/>
            <a:endParaRPr lang="ru-RU" sz="2800" dirty="0">
              <a:solidFill>
                <a:schemeClr val="accent1">
                  <a:lumMod val="50000"/>
                </a:schemeClr>
              </a:solidFill>
              <a:cs typeface="Times New Roman" pitchFamily="18" charset="0"/>
            </a:endParaRPr>
          </a:p>
          <a:p>
            <a:pPr marL="514350" indent="-514350" algn="just">
              <a:buFont typeface="+mj-lt"/>
              <a:buAutoNum type="arabicPeriod"/>
            </a:pPr>
            <a:r>
              <a:rPr lang="ru-RU" sz="2800" b="1" dirty="0" smtClean="0">
                <a:solidFill>
                  <a:srgbClr val="00B050"/>
                </a:solidFill>
                <a:cs typeface="Times New Roman" pitchFamily="18" charset="0"/>
              </a:rPr>
              <a:t>Отечество (Россия – наша Родина.   Любовь и уважение к Отечеству.)</a:t>
            </a:r>
            <a:endParaRPr lang="ru-RU" sz="2800" b="1" dirty="0">
              <a:solidFill>
                <a:srgbClr val="00B050"/>
              </a:solidFill>
              <a:cs typeface="Times New Roman" pitchFamily="18" charset="0"/>
            </a:endParaRPr>
          </a:p>
          <a:p>
            <a:pPr marL="514350" indent="-514350" algn="just">
              <a:buFont typeface="+mj-lt"/>
              <a:buAutoNum type="arabicPeriod"/>
            </a:pPr>
            <a:r>
              <a:rPr lang="ru-RU" sz="2800" b="1" dirty="0">
                <a:solidFill>
                  <a:srgbClr val="00B050"/>
                </a:solidFill>
                <a:cs typeface="Times New Roman" pitchFamily="18" charset="0"/>
              </a:rPr>
              <a:t>Семья</a:t>
            </a:r>
          </a:p>
          <a:p>
            <a:pPr marL="514350" indent="-514350" algn="just">
              <a:buFont typeface="+mj-lt"/>
              <a:buAutoNum type="arabicPeriod"/>
            </a:pPr>
            <a:r>
              <a:rPr lang="ru-RU" sz="2800" b="1" dirty="0">
                <a:solidFill>
                  <a:srgbClr val="00B050"/>
                </a:solidFill>
                <a:cs typeface="Times New Roman" pitchFamily="18" charset="0"/>
              </a:rPr>
              <a:t>Культурная традиция</a:t>
            </a:r>
          </a:p>
          <a:p>
            <a:pPr algn="just"/>
            <a:endParaRPr lang="ru-RU" sz="2800" dirty="0">
              <a:solidFill>
                <a:schemeClr val="accent1">
                  <a:lumMod val="50000"/>
                </a:schemeClr>
              </a:solidFill>
              <a:cs typeface="Times New Roman" pitchFamily="18" charset="0"/>
            </a:endParaRPr>
          </a:p>
          <a:p>
            <a:pPr algn="ctr"/>
            <a:r>
              <a:rPr lang="ru-RU" sz="2800" dirty="0">
                <a:cs typeface="Times New Roman" pitchFamily="18" charset="0"/>
              </a:rPr>
              <a:t>На этих базовых ценностях будет </a:t>
            </a:r>
            <a:r>
              <a:rPr lang="ru-RU" sz="2800" dirty="0" smtClean="0">
                <a:cs typeface="Times New Roman" pitchFamily="18" charset="0"/>
              </a:rPr>
              <a:t>осуществляться воспитание </a:t>
            </a:r>
            <a:r>
              <a:rPr lang="ru-RU" sz="2800" dirty="0">
                <a:cs typeface="Times New Roman" pitchFamily="18" charset="0"/>
              </a:rPr>
              <a:t>и развитие учащихся в рамках </a:t>
            </a:r>
            <a:r>
              <a:rPr lang="ru-RU" sz="2800" dirty="0" smtClean="0">
                <a:cs typeface="Times New Roman" pitchFamily="18" charset="0"/>
              </a:rPr>
              <a:t>предмета </a:t>
            </a:r>
            <a:r>
              <a:rPr lang="ru-RU" sz="2800" dirty="0">
                <a:cs typeface="Times New Roman" pitchFamily="18" charset="0"/>
              </a:rPr>
              <a:t>ОРКСЭ</a:t>
            </a:r>
          </a:p>
          <a:p>
            <a:endParaRPr lang="ru-RU" dirty="0"/>
          </a:p>
        </p:txBody>
      </p:sp>
      <p:sp>
        <p:nvSpPr>
          <p:cNvPr id="3" name="Заголовок 2"/>
          <p:cNvSpPr>
            <a:spLocks noGrp="1"/>
          </p:cNvSpPr>
          <p:nvPr>
            <p:ph type="title"/>
          </p:nvPr>
        </p:nvSpPr>
        <p:spPr>
          <a:xfrm>
            <a:off x="0" y="0"/>
            <a:ext cx="9144000" cy="1071546"/>
          </a:xfrm>
        </p:spPr>
        <p:txBody>
          <a:bodyPr>
            <a:normAutofit/>
          </a:bodyPr>
          <a:lstStyle/>
          <a:p>
            <a:pPr algn="ctr"/>
            <a:r>
              <a:rPr lang="ru-RU" sz="3200" b="1" dirty="0">
                <a:latin typeface="+mn-lt"/>
                <a:cs typeface="Times New Roman" pitchFamily="18" charset="0"/>
              </a:rPr>
              <a:t>Особенности </a:t>
            </a:r>
            <a:r>
              <a:rPr lang="ru-RU" sz="3200" b="1" dirty="0" smtClean="0">
                <a:latin typeface="+mn-lt"/>
                <a:cs typeface="Times New Roman" pitchFamily="18" charset="0"/>
              </a:rPr>
              <a:t>предмета  </a:t>
            </a:r>
            <a:r>
              <a:rPr lang="ru-RU" sz="3200" b="1" dirty="0">
                <a:latin typeface="+mn-lt"/>
                <a:cs typeface="Times New Roman" pitchFamily="18" charset="0"/>
              </a:rPr>
              <a:t>ОРКСЭ</a:t>
            </a:r>
          </a:p>
        </p:txBody>
      </p:sp>
    </p:spTree>
    <p:extLst>
      <p:ext uri="{BB962C8B-B14F-4D97-AF65-F5344CB8AC3E}">
        <p14:creationId xmlns:p14="http://schemas.microsoft.com/office/powerpoint/2010/main" val="2825244697"/>
      </p:ext>
    </p:extLst>
  </p:cSld>
  <p:clrMapOvr>
    <a:masterClrMapping/>
  </p:clrMapOvr>
  <p:transition spd="slow">
    <p:wheel spokes="2"/>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2626</Words>
  <Application>Microsoft Office PowerPoint</Application>
  <PresentationFormat>Экран (4:3)</PresentationFormat>
  <Paragraphs>189</Paragraphs>
  <Slides>23</Slides>
  <Notes>22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Calibri</vt:lpstr>
      <vt:lpstr>Georgia</vt:lpstr>
      <vt:lpstr>Times New Roman</vt:lpstr>
      <vt:lpstr>Wingdings</vt:lpstr>
      <vt:lpstr>Тема Office</vt:lpstr>
      <vt:lpstr>Родительское собрание по теме:  Курс «Основы религиозных культур и светской этики»</vt:lpstr>
      <vt:lpstr>Презентация PowerPoint</vt:lpstr>
      <vt:lpstr>Презентация PowerPoint</vt:lpstr>
      <vt:lpstr>Почему в 4 классе начинают изучать новый курс?</vt:lpstr>
      <vt:lpstr>Содержание курса</vt:lpstr>
      <vt:lpstr>Презентация PowerPoint</vt:lpstr>
      <vt:lpstr>Особенности предмета ОРКСЭ </vt:lpstr>
      <vt:lpstr>Курс «Основы религиозных культур и светской этики»</vt:lpstr>
      <vt:lpstr>Особенности предмета  ОРКСЭ</vt:lpstr>
      <vt:lpstr>Презентация PowerPoint</vt:lpstr>
      <vt:lpstr>Базовые национальные ценности</vt:lpstr>
      <vt:lpstr>Презентация PowerPoint</vt:lpstr>
      <vt:lpstr> Учебный модуль  «Основы исламской культуры» </vt:lpstr>
      <vt:lpstr> Учебный модуль  «Основы иудейской культуры» </vt:lpstr>
      <vt:lpstr> Учебный модуль  «Основы буддийской культуры» </vt:lpstr>
      <vt:lpstr>Презентация PowerPoint</vt:lpstr>
      <vt:lpstr>Модуль «Основы православной культуры» </vt:lpstr>
      <vt:lpstr>Презентация PowerPoint</vt:lpstr>
      <vt:lpstr>Заявление родителей</vt:lpstr>
      <vt:lpstr>Современный национальный воспитательный идеал</vt:lpstr>
      <vt:lpstr>Модуль «Основы исламской культуры»</vt:lpstr>
      <vt:lpstr>Модуль «Основы буддийской культуры» </vt:lpstr>
      <vt:lpstr>Модуль «Основы иудейской культуры»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WORK</dc:creator>
  <cp:lastModifiedBy>Якушева_И_А</cp:lastModifiedBy>
  <cp:revision>81</cp:revision>
  <cp:lastPrinted>2019-02-26T17:56:33Z</cp:lastPrinted>
  <dcterms:modified xsi:type="dcterms:W3CDTF">2023-03-14T09:24:27Z</dcterms:modified>
</cp:coreProperties>
</file>