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9" r:id="rId3"/>
    <p:sldId id="262" r:id="rId4"/>
    <p:sldId id="261" r:id="rId5"/>
    <p:sldId id="296" r:id="rId6"/>
    <p:sldId id="285" r:id="rId7"/>
    <p:sldId id="267" r:id="rId8"/>
    <p:sldId id="287" r:id="rId9"/>
    <p:sldId id="297" r:id="rId10"/>
    <p:sldId id="298" r:id="rId11"/>
    <p:sldId id="299" r:id="rId12"/>
    <p:sldId id="300" r:id="rId13"/>
    <p:sldId id="301" r:id="rId14"/>
    <p:sldId id="302" r:id="rId15"/>
    <p:sldId id="274" r:id="rId16"/>
    <p:sldId id="306" r:id="rId17"/>
    <p:sldId id="307" r:id="rId18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87AC9-2EC4-4468-BEEA-C1D275C276F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CAA1D-2A92-4C6E-816A-CEC5A2E262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9401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624A3-A085-47FA-929B-74CDFFE89779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1BE32-58C7-4935-B106-96C0B1020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912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9801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18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46705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631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1046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092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76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252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721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74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08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952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3864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6183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947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BCB51-E5EB-40DB-A058-D1094BAB21D8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6A3D1-C585-437E-BC93-F4B731EB916D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2699C-A648-4EDB-A69D-26DDC65C492A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47BB2-7F27-452A-B4C5-B09D50F3527B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2E044-05F1-4BD9-ABEE-6052641B3E3A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41387-D447-450A-951B-19054DEACA3F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95D3F-74D5-42CB-8C03-36C60F4FEF33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0BDAE-6434-4139-B6A2-09C8560EDEC6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D482D-EBBE-4456-80A1-CECC0CB105CF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778C-D1E5-4C7B-BEEA-17FD2AA3FF95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2E62F-E419-48D3-92C1-F74F2D65ABD6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C5FA1-DA0F-4DBE-B064-14FF3BE2BAF3}" type="datetime1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2"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ladiko.ru/fb/home/novosti/kultura-rossii/" TargetMode="External"/><Relationship Id="rId3" Type="http://schemas.openxmlformats.org/officeDocument/2006/relationships/hyperlink" Target="http://wiki.iteach.ru/index.php/%CE%F1%ED%EE%E2%FB_%F0%E5%EB%E8%E3%E8%EE%E7%ED%FB%F5_%EA%F3%EB%FC%F2%F3%F0_%E8_%F1%E2%E5%F2%F1%EA%EE%E9_%FD%F2%E8%EA%E8" TargetMode="External"/><Relationship Id="rId7" Type="http://schemas.openxmlformats.org/officeDocument/2006/relationships/hyperlink" Target="http://plus8-db.com/item/kartinki-kultura" TargetMode="External"/><Relationship Id="rId12" Type="http://schemas.openxmlformats.org/officeDocument/2006/relationships/hyperlink" Target="http://900igr.net/kartinki/religii-i-etika/uroki-po-orkse-4-klass/uroki-po-orkse-4-klass.html" TargetMode="External"/><Relationship Id="rId2" Type="http://schemas.openxmlformats.org/officeDocument/2006/relationships/hyperlink" Target="http://estalsch5.edumsko.ru/activity/ork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ishanya.com/post/1939-kreativnyye-roditeli" TargetMode="External"/><Relationship Id="rId11" Type="http://schemas.openxmlformats.org/officeDocument/2006/relationships/hyperlink" Target="http://www.izabsosh.edusite.ru/vis_p154aa1.html" TargetMode="External"/><Relationship Id="rId5" Type="http://schemas.openxmlformats.org/officeDocument/2006/relationships/hyperlink" Target="http://ru-kartinki.com/semya-ladoni" TargetMode="External"/><Relationship Id="rId10" Type="http://schemas.openxmlformats.org/officeDocument/2006/relationships/hyperlink" Target="http://63923.biz/oformlenie/animatsii-knigi-na-prozrachnom-fone.aspx" TargetMode="External"/><Relationship Id="rId4" Type="http://schemas.openxmlformats.org/officeDocument/2006/relationships/hyperlink" Target="http://iscelenie.uz/author/admin-2-2/page/140/" TargetMode="External"/><Relationship Id="rId9" Type="http://schemas.openxmlformats.org/officeDocument/2006/relationships/hyperlink" Target="http://selorodnoe.com/history/show/id3681844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catalog.ppub.ru/item/16259" TargetMode="External"/><Relationship Id="rId3" Type="http://schemas.openxmlformats.org/officeDocument/2006/relationships/hyperlink" Target="http://book.sibverk.ru/index.php?route=product/category/manufacturer&amp;manufacturer_id=3111&amp;limit=12" TargetMode="External"/><Relationship Id="rId7" Type="http://schemas.openxmlformats.org/officeDocument/2006/relationships/hyperlink" Target="http://www.chepfa.ru/skachat.php?zldt=super/rabochaya-programma-i-ktp-dlya-5-klassa-po-osnovam-duhovno-n" TargetMode="External"/><Relationship Id="rId2" Type="http://schemas.openxmlformats.org/officeDocument/2006/relationships/hyperlink" Target="http://raduga209.ru/nacionalnye-kultury-narodov-ross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kachaj24.ru/osnovy-iudejskoj-kultury-4-5-klassy-chlenov/" TargetMode="External"/><Relationship Id="rId11" Type="http://schemas.openxmlformats.org/officeDocument/2006/relationships/hyperlink" Target="http://onpositive.ru/motivatoryi/pravilnaya-motivatsiya.html/attachment/09-15_motiv-23" TargetMode="External"/><Relationship Id="rId5" Type="http://schemas.openxmlformats.org/officeDocument/2006/relationships/hyperlink" Target="http://book.sibverk.ru/index.php?route=product/product&amp;path=98_104&amp;product_id=101436" TargetMode="External"/><Relationship Id="rId10" Type="http://schemas.openxmlformats.org/officeDocument/2006/relationships/hyperlink" Target="http://www.mimi-gallery.com/rossiya-nash-dom?p=1" TargetMode="External"/><Relationship Id="rId4" Type="http://schemas.openxmlformats.org/officeDocument/2006/relationships/hyperlink" Target="http://www.ukazka.ru/product-book1171472.html" TargetMode="External"/><Relationship Id="rId9" Type="http://schemas.openxmlformats.org/officeDocument/2006/relationships/hyperlink" Target="http://metagalaktika.com/notes/stat/rabochaya-programma-po-orkse-modul-osnovi-svetskoy-etiki.ph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88640"/>
            <a:ext cx="4723434" cy="587727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92080" y="1412776"/>
            <a:ext cx="4320480" cy="4320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Родительское собрание по теме: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Курс «Основы религиозных культур и светской этики»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4283968" y="4481736"/>
            <a:ext cx="4744616" cy="2043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исламской культуры»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556792"/>
            <a:ext cx="4546848" cy="5069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знакомит школьников с основами духовно-нравственной культуры мусульманства или ислама. Ислам сформировал целостную систему духовных и нравственных ценностей, которые вошли в жизнь всех мусульманских народов.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orkse_isla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91323"/>
            <a:ext cx="3744416" cy="4776041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буддийской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484784"/>
            <a:ext cx="4968552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Изучение в школе этого модуля призвано в доступной форме познакомить учащихся с основами буддийской культуры: ее основателем, буддийским учением, нравственными ценностями, священными книгами, ритуалами, святынями, праздниками, искусством. 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1026" name="Picture 2" descr="C:\Users\WORK\Desktop\13-472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30868"/>
            <a:ext cx="3888432" cy="499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иудейской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11960" y="1600200"/>
            <a:ext cx="4608512" cy="49971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ориентирован на семьи, сознающие свою связь с религиозной традицией и культурой иудаизма. Изучение этого  модуля направлено на то, чтобы в доступной форме представить основы знаний об этой религиозной традиции в историческом, мировоззренческом, культурном аспектах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3074" name="Picture 2" descr="C:\Users\WORK\Desktop\10674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00808"/>
            <a:ext cx="3888432" cy="486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6" y="476672"/>
            <a:ext cx="91440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Модуль «Основы мировых религиозных культур»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628800"/>
            <a:ext cx="4608512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развитие у учеников 4 класса представлений о нравственных идеалах и ценностях, составляющих основу религий, традиционных для нашей многонациональной страны.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7" name="Содержимое 3" descr="Orkse_mirov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744416" cy="471749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Модуль «Основы светской этики»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427984" y="1520311"/>
            <a:ext cx="4536504" cy="525658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направлен на знакомство школьников с основами нравственности, даёт первичные представления о морали и её значении в жизни человека, опираясь на положительные поступки людей. Данный учебный модуль создает условия для воспитания патриотизма, любви и уважения к Отечеству, чувства гордости за свою Родину.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2050" name="Picture 2" descr="C:\Users\WORK\Desktop\9bed7459-e344-11e4-8c1e-0050569c7d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88" y="1484784"/>
            <a:ext cx="4100380" cy="522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Современный национальный воспитательный идеал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4D86"/>
                </a:solidFill>
                <a:latin typeface="Georgia" pitchFamily="18" charset="0"/>
              </a:rPr>
              <a:t>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укоренённый в духовных и культурных традициях многонационального народа Российской Федерации</a:t>
            </a:r>
            <a:endParaRPr lang="ru-RU" dirty="0">
              <a:solidFill>
                <a:srgbClr val="004D86"/>
              </a:solidFill>
            </a:endParaRPr>
          </a:p>
        </p:txBody>
      </p:sp>
      <p:pic>
        <p:nvPicPr>
          <p:cNvPr id="4" name="Picture 2" descr="C:\Users\WORK\Pictures\55ce9db73ef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77228" y="5229200"/>
            <a:ext cx="2495435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5544616"/>
          </a:xfrm>
        </p:spPr>
        <p:txBody>
          <a:bodyPr>
            <a:normAutofit fontScale="70000" lnSpcReduction="20000"/>
          </a:bodyPr>
          <a:lstStyle/>
          <a:p>
            <a:r>
              <a:rPr lang="ru-RU" u="sng" dirty="0">
                <a:hlinkClick r:id="rId2"/>
              </a:rPr>
              <a:t>http://estalsch5.edumsko.ru/activity/orkse/</a:t>
            </a:r>
            <a:r>
              <a:rPr lang="ru-RU" dirty="0"/>
              <a:t>  - цветок из книг</a:t>
            </a:r>
          </a:p>
          <a:p>
            <a:r>
              <a:rPr lang="ru-RU" u="sng" dirty="0" smtClean="0">
                <a:hlinkClick r:id="rId3"/>
              </a:rPr>
              <a:t>http</a:t>
            </a:r>
            <a:r>
              <a:rPr lang="ru-RU" u="sng" dirty="0">
                <a:hlinkClick r:id="rId3"/>
              </a:rPr>
              <a:t>://wiki.iteach.ru/index.php/%CE%F1%ED%EE%E2%FB_%F0%E5%EB%E8%E3%E8%EE%E7%ED%FB%F5_%EA%F3%EB%FC%F2%F3%F0_%E8_%F1%E2%E5%F2%F1%EA%EE%E9_%FD%F2%E8%EA%E8</a:t>
            </a:r>
            <a:r>
              <a:rPr lang="ru-RU" dirty="0"/>
              <a:t>  = ОРКСЭ в </a:t>
            </a:r>
            <a:r>
              <a:rPr lang="ru-RU" dirty="0" smtClean="0"/>
              <a:t>полосе</a:t>
            </a:r>
          </a:p>
          <a:p>
            <a:r>
              <a:rPr lang="ru-RU" u="sng" dirty="0">
                <a:hlinkClick r:id="rId4"/>
              </a:rPr>
              <a:t>http://iscelenie.uz/author/admin-2-2/page/140/</a:t>
            </a:r>
            <a:r>
              <a:rPr lang="ru-RU" dirty="0"/>
              <a:t>  - мальчик на краю</a:t>
            </a:r>
          </a:p>
          <a:p>
            <a:r>
              <a:rPr lang="ru-RU" u="sng" dirty="0">
                <a:hlinkClick r:id="rId5"/>
              </a:rPr>
              <a:t>http://ru-kartinki.com/semya-ladoni</a:t>
            </a:r>
            <a:r>
              <a:rPr lang="ru-RU" dirty="0"/>
              <a:t>  - ладони с семьёй</a:t>
            </a:r>
          </a:p>
          <a:p>
            <a:r>
              <a:rPr lang="ru-RU" u="sng" dirty="0">
                <a:hlinkClick r:id="rId6"/>
              </a:rPr>
              <a:t>http://mishanya.com/post/1939-kreativnyye-roditeli</a:t>
            </a:r>
            <a:r>
              <a:rPr lang="ru-RU" dirty="0"/>
              <a:t>  - родители с книгой</a:t>
            </a:r>
          </a:p>
          <a:p>
            <a:r>
              <a:rPr lang="ru-RU" u="sng" dirty="0">
                <a:hlinkClick r:id="rId7"/>
              </a:rPr>
              <a:t>http://plus8-db.com/item/kartinki-kultura</a:t>
            </a:r>
            <a:r>
              <a:rPr lang="ru-RU" dirty="0"/>
              <a:t>  - культура </a:t>
            </a:r>
          </a:p>
          <a:p>
            <a:r>
              <a:rPr lang="ru-RU" u="sng" dirty="0">
                <a:hlinkClick r:id="rId8"/>
              </a:rPr>
              <a:t>http://ladiko.ru/fb/home/novosti/kultura-rossii/</a:t>
            </a:r>
            <a:r>
              <a:rPr lang="ru-RU" dirty="0"/>
              <a:t>  - культура России</a:t>
            </a:r>
          </a:p>
          <a:p>
            <a:r>
              <a:rPr lang="ru-RU" u="sng" dirty="0">
                <a:hlinkClick r:id="rId9"/>
              </a:rPr>
              <a:t>http://selorodnoe.com/history/show/id3681844/</a:t>
            </a:r>
            <a:r>
              <a:rPr lang="ru-RU" dirty="0"/>
              <a:t> - буряты</a:t>
            </a:r>
          </a:p>
          <a:p>
            <a:r>
              <a:rPr lang="ru-RU" u="sng" dirty="0">
                <a:hlinkClick r:id="rId10"/>
              </a:rPr>
              <a:t>http://63923.biz/oformlenie/animatsii-knigi-na-prozrachnom-fone.aspx</a:t>
            </a:r>
            <a:r>
              <a:rPr lang="ru-RU" dirty="0"/>
              <a:t> книга на прозрачном </a:t>
            </a:r>
            <a:r>
              <a:rPr lang="ru-RU" dirty="0" smtClean="0"/>
              <a:t>фоне</a:t>
            </a:r>
          </a:p>
          <a:p>
            <a:r>
              <a:rPr lang="ru-RU" u="sng" dirty="0">
                <a:hlinkClick r:id="rId11"/>
              </a:rPr>
              <a:t>http://www.izabsosh.edusite.ru/vis_p154aa1.html</a:t>
            </a:r>
            <a:r>
              <a:rPr lang="ru-RU" dirty="0"/>
              <a:t>  - учебники</a:t>
            </a:r>
          </a:p>
          <a:p>
            <a:r>
              <a:rPr lang="ru-RU" u="sng" dirty="0" smtClean="0">
                <a:hlinkClick r:id="rId12"/>
              </a:rPr>
              <a:t>http</a:t>
            </a:r>
            <a:r>
              <a:rPr lang="ru-RU" u="sng" dirty="0">
                <a:hlinkClick r:id="rId12"/>
              </a:rPr>
              <a:t>://900igr.net/kartinki/religii-i-etika/uroki-po-orkse-4-klass/uroki-po-orkse-4-klass.html</a:t>
            </a:r>
            <a:r>
              <a:rPr lang="ru-RU" dirty="0"/>
              <a:t> учебники и дети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609600" y="26064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6711920"/>
      </p:ext>
    </p:extLst>
  </p:cSld>
  <p:clrMapOvr>
    <a:masterClrMapping/>
  </p:clrMapOvr>
  <p:transition spd="slow">
    <p:wheel spokes="2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91264" cy="5256584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>
                <a:hlinkClick r:id="rId2"/>
              </a:rPr>
              <a:t>://raduga209.ru/nacionalnye-kultury-narodov-rossii</a:t>
            </a:r>
            <a:r>
              <a:rPr lang="ru-RU" dirty="0"/>
              <a:t>  - народы России рисунок дети</a:t>
            </a:r>
          </a:p>
          <a:p>
            <a:r>
              <a:rPr lang="ru-RU" u="sng" dirty="0">
                <a:hlinkClick r:id="rId3"/>
              </a:rPr>
              <a:t>http://book.sibverk.ru/index.php?route=product/category/manufacturer&amp;manufacturer_id=3111&amp;limit=12</a:t>
            </a:r>
            <a:r>
              <a:rPr lang="ru-RU" dirty="0"/>
              <a:t>  - </a:t>
            </a:r>
            <a:r>
              <a:rPr lang="ru-RU" dirty="0" smtClean="0"/>
              <a:t>ОПК</a:t>
            </a:r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www.ukazka.ru/product-book1171472.html</a:t>
            </a:r>
            <a:r>
              <a:rPr lang="ru-RU" dirty="0" smtClean="0"/>
              <a:t>  основы исламской культуры</a:t>
            </a:r>
            <a:endParaRPr lang="ru-RU" dirty="0"/>
          </a:p>
          <a:p>
            <a:r>
              <a:rPr lang="en-US" u="sng" dirty="0">
                <a:hlinkClick r:id="rId5"/>
              </a:rPr>
              <a:t>http://</a:t>
            </a:r>
            <a:r>
              <a:rPr lang="en-US" u="sng" dirty="0" smtClean="0">
                <a:hlinkClick r:id="rId5"/>
              </a:rPr>
              <a:t>book.sibverk.ru/index.php?route=product/product&amp;path=98_104&amp;product_id=101436</a:t>
            </a:r>
            <a:r>
              <a:rPr lang="ru-RU" dirty="0" smtClean="0"/>
              <a:t>  основы буддийской культуры </a:t>
            </a:r>
          </a:p>
          <a:p>
            <a:r>
              <a:rPr lang="en-US" u="sng" dirty="0">
                <a:hlinkClick r:id="rId6"/>
              </a:rPr>
              <a:t>http://skachaj24.ru/osnovy-iudejskoj-kultury-4-5-klassy-chlenov</a:t>
            </a:r>
            <a:r>
              <a:rPr lang="en-US" u="sng" dirty="0" smtClean="0">
                <a:hlinkClick r:id="rId6"/>
              </a:rPr>
              <a:t>/</a:t>
            </a:r>
            <a:r>
              <a:rPr lang="ru-RU" u="sng" dirty="0" smtClean="0"/>
              <a:t>  </a:t>
            </a:r>
            <a:r>
              <a:rPr lang="ru-RU" dirty="0" smtClean="0"/>
              <a:t>основы иудейской культуры</a:t>
            </a:r>
            <a:endParaRPr lang="ru-RU" dirty="0"/>
          </a:p>
          <a:p>
            <a:r>
              <a:rPr lang="ru-RU" u="sng" dirty="0" smtClean="0">
                <a:hlinkClick r:id="rId7"/>
              </a:rPr>
              <a:t>http</a:t>
            </a:r>
            <a:r>
              <a:rPr lang="ru-RU" u="sng" dirty="0">
                <a:hlinkClick r:id="rId7"/>
              </a:rPr>
              <a:t>://www.chepfa.ru/skachat.php?zldt=super/rabochaya-programma-i-ktp-dlya-5-klassa-po-osnovam-duhovno-n</a:t>
            </a:r>
            <a:r>
              <a:rPr lang="ru-RU" dirty="0"/>
              <a:t>  - ОМРК</a:t>
            </a:r>
          </a:p>
          <a:p>
            <a:r>
              <a:rPr lang="en-US" u="sng" dirty="0">
                <a:hlinkClick r:id="rId8"/>
              </a:rPr>
              <a:t>http://</a:t>
            </a:r>
            <a:r>
              <a:rPr lang="en-US" u="sng" dirty="0" smtClean="0">
                <a:hlinkClick r:id="rId8"/>
              </a:rPr>
              <a:t>catalog.ppub.ru/item/16259</a:t>
            </a:r>
            <a:r>
              <a:rPr lang="ru-RU" u="sng" dirty="0" smtClean="0"/>
              <a:t> </a:t>
            </a:r>
            <a:r>
              <a:rPr lang="ru-RU" dirty="0" smtClean="0"/>
              <a:t>- </a:t>
            </a:r>
            <a:r>
              <a:rPr lang="ru-RU" dirty="0"/>
              <a:t>СВЕТСКАЯ ЭТИКА</a:t>
            </a:r>
          </a:p>
          <a:p>
            <a:r>
              <a:rPr lang="ru-RU" u="sng" dirty="0">
                <a:hlinkClick r:id="rId9"/>
              </a:rPr>
              <a:t>http://metagalaktika.com/notes/stat/rabochaya-programma-po-orkse-modul-osnovi-svetskoy-etiki.php</a:t>
            </a:r>
            <a:r>
              <a:rPr lang="ru-RU" dirty="0"/>
              <a:t> - религии и </a:t>
            </a:r>
            <a:r>
              <a:rPr lang="ru-RU" dirty="0" smtClean="0"/>
              <a:t>ребёнок </a:t>
            </a:r>
            <a:endParaRPr lang="ru-RU" dirty="0"/>
          </a:p>
          <a:p>
            <a:r>
              <a:rPr lang="ru-RU" u="sng" dirty="0" smtClean="0">
                <a:hlinkClick r:id="rId10"/>
              </a:rPr>
              <a:t>http</a:t>
            </a:r>
            <a:r>
              <a:rPr lang="ru-RU" u="sng" dirty="0">
                <a:hlinkClick r:id="rId10"/>
              </a:rPr>
              <a:t>://www.mimi-gallery.com/rossiya-nash-dom?p=1</a:t>
            </a:r>
            <a:r>
              <a:rPr lang="ru-RU" dirty="0"/>
              <a:t>  карта России</a:t>
            </a:r>
          </a:p>
          <a:p>
            <a:r>
              <a:rPr lang="ru-RU" u="sng" dirty="0" smtClean="0">
                <a:hlinkClick r:id="rId11"/>
              </a:rPr>
              <a:t>http</a:t>
            </a:r>
            <a:r>
              <a:rPr lang="ru-RU" u="sng" dirty="0">
                <a:hlinkClick r:id="rId11"/>
              </a:rPr>
              <a:t>://onpositive.ru/motivatoryi/pravilnaya-motivatsiya.html/attachment/09-15_motiv-23</a:t>
            </a:r>
            <a:r>
              <a:rPr lang="ru-RU" dirty="0"/>
              <a:t> </a:t>
            </a:r>
            <a:r>
              <a:rPr lang="ru-RU" dirty="0" smtClean="0"/>
              <a:t> хочешь </a:t>
            </a:r>
            <a:r>
              <a:rPr lang="ru-RU" dirty="0"/>
              <a:t>изменить мир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Источники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833031"/>
      </p:ext>
    </p:extLst>
  </p:cSld>
  <p:clrMapOvr>
    <a:masterClrMapping/>
  </p:clrMapOvr>
  <p:transition spd="slow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Почему в 4 классе начинают изучать новый курс?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WORK\Pictures\ОРКСЭ кртинки\1366606629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52591"/>
            <a:ext cx="4079878" cy="2761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00808"/>
            <a:ext cx="8748464" cy="3124944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В этот период меняется отношение ребенка к себе, родителям, школе, образованию. Происходит переоценка ценностей. Ребёнок покидает начальную школу, он испытывает немалые трудности в адаптации к новой системе обучения в основной школе.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002060"/>
                </a:solidFill>
              </a:rPr>
              <a:t>Необходимо поддержать ребёнка в этот сложный для него период.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68680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 сожалению, на разговоры о главном — о смысле жизни, о выборе ценностей, о добре и зле остаётся слишком мало времени. Но именно эти темы актуальны для младшего подростка, в котором начинает пробуждаться чувство взрослости.</a:t>
            </a:r>
          </a:p>
          <a:p>
            <a:endParaRPr lang="ru-RU" dirty="0"/>
          </a:p>
        </p:txBody>
      </p:sp>
      <p:pic>
        <p:nvPicPr>
          <p:cNvPr id="1026" name="Picture 2" descr="C:\Users\WORK\Pictures\ОРКСЭ кртинки\родители и дети\20150622183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56784" cy="333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9"/>
            <a:ext cx="8640960" cy="3600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Курс направлен на развитие у школьников  4-х классов представлений о нравственных идеалах и ценностях, составляющих основу религиозных и светских традиций многонациональной культуры России, на понимание их значения в жизни современного общества, а также своей сопричастности к ним. </a:t>
            </a:r>
          </a:p>
          <a:p>
            <a:endParaRPr lang="ru-RU" dirty="0"/>
          </a:p>
        </p:txBody>
      </p:sp>
      <p:pic>
        <p:nvPicPr>
          <p:cNvPr id="4" name="Содержимое 12" descr="kultur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7" y="4149080"/>
            <a:ext cx="7665668" cy="270892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Содержание курса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Содержание курса «Основы религиозных культур и светской этики» имеет воспитательный, нравственно-развивающий характер. Успешное решение воспитательных задач возможно только в согласованном взаимодействии семьи и школы. Новый учебный курс рассчитан именно на такое педагогическое </a:t>
            </a:r>
            <a:r>
              <a:rPr lang="ru-RU" b="1" dirty="0" smtClean="0">
                <a:solidFill>
                  <a:srgbClr val="FF0000"/>
                </a:solidFill>
              </a:rPr>
              <a:t>партнёрство учителей и родителей</a:t>
            </a:r>
            <a:r>
              <a:rPr lang="ru-RU" b="1" dirty="0" smtClean="0">
                <a:solidFill>
                  <a:srgbClr val="004D86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4D86"/>
                </a:solidFill>
              </a:rPr>
              <a:t>Мы не имеем права забывать, что для ребёнка самый действенный образец жизнелюбия, нравственного самоопределения — это его родители. </a:t>
            </a:r>
          </a:p>
          <a:p>
            <a:endParaRPr lang="ru-RU" dirty="0"/>
          </a:p>
        </p:txBody>
      </p:sp>
      <p:pic>
        <p:nvPicPr>
          <p:cNvPr id="3074" name="Picture 2" descr="C:\Users\WORK\Pictures\55ce9db73eff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6998" y="5157192"/>
            <a:ext cx="290347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28-600x0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51920" y="1556792"/>
            <a:ext cx="5213262" cy="496855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Курс «Основы религиозных культур и светской этики»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07504" y="1473277"/>
            <a:ext cx="4248472" cy="5157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5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включает в себя модули: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православной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исламской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буддийской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иудейской культуры;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мировых религиозных культур;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Основы светской этики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D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9"/>
            <a:ext cx="8568952" cy="216023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4D86"/>
                </a:solidFill>
              </a:rPr>
              <a:t>Единство модулей курса даёт возможность родителям выбрать, а школьникам изучать один модуль и одновременно скрепляет разные модули общими разделами.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Базовые национальные ценности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Autofit/>
          </a:bodyPr>
          <a:lstStyle/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патриотизм;</a:t>
            </a:r>
            <a:endParaRPr lang="ru-RU" dirty="0" smtClean="0">
              <a:solidFill>
                <a:srgbClr val="004D86"/>
              </a:solidFill>
            </a:endParaRP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социальная солидарность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гражданственность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семья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труд и творчество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наука 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традиционные российские религии; 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искусство и литература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  <a:p>
            <a:pPr>
              <a:buClr>
                <a:schemeClr val="accent1">
                  <a:shade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b="1" dirty="0" smtClean="0">
                <a:solidFill>
                  <a:srgbClr val="004D86"/>
                </a:solidFill>
              </a:rPr>
              <a:t>природа</a:t>
            </a:r>
            <a:r>
              <a:rPr lang="ru-RU" dirty="0" smtClean="0">
                <a:solidFill>
                  <a:srgbClr val="004D86"/>
                </a:solidFill>
              </a:rPr>
              <a:t>;</a:t>
            </a:r>
          </a:p>
        </p:txBody>
      </p:sp>
      <p:pic>
        <p:nvPicPr>
          <p:cNvPr id="4" name="Содержимое 4" descr="0-01-1009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8480" y="1484784"/>
            <a:ext cx="368040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Модуль «Основы православной культуры»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9512" y="1866822"/>
            <a:ext cx="4680520" cy="49685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4D86"/>
                </a:solidFill>
              </a:rPr>
              <a:t>Школьники познакомятся с символическим языком православной художественной культуры, искусством иконы, фрески, церковного пения, с христианским отношением к семье, родителям, труду, долгу и ответственности человека в обществе.</a:t>
            </a:r>
            <a:endParaRPr lang="ru-RU" b="1" dirty="0">
              <a:solidFill>
                <a:srgbClr val="004D86"/>
              </a:solidFill>
            </a:endParaRPr>
          </a:p>
        </p:txBody>
      </p:sp>
      <p:pic>
        <p:nvPicPr>
          <p:cNvPr id="6" name="Содержимое 3" descr="20120214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700808"/>
            <a:ext cx="3960440" cy="4926863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728</Words>
  <Application>Microsoft Office PowerPoint</Application>
  <PresentationFormat>Экран (4:3)</PresentationFormat>
  <Paragraphs>71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Родительское собрание по теме:  Курс «Основы религиозных культур и светской этики»</vt:lpstr>
      <vt:lpstr>Почему в 4 классе начинают изучать новый курс?</vt:lpstr>
      <vt:lpstr>Слайд 3</vt:lpstr>
      <vt:lpstr>Слайд 4</vt:lpstr>
      <vt:lpstr>Содержание курса</vt:lpstr>
      <vt:lpstr>Курс «Основы религиозных культур и светской этики»</vt:lpstr>
      <vt:lpstr>Слайд 7</vt:lpstr>
      <vt:lpstr>Базовые национальные ценности</vt:lpstr>
      <vt:lpstr>Модуль «Основы православной культуры» </vt:lpstr>
      <vt:lpstr>Модуль «Основы исламской культуры»</vt:lpstr>
      <vt:lpstr>Модуль «Основы буддийской культуры» </vt:lpstr>
      <vt:lpstr>Модуль «Основы иудейской культуры» </vt:lpstr>
      <vt:lpstr> Модуль «Основы мировых религиозных культур» </vt:lpstr>
      <vt:lpstr>Модуль «Основы светской этики» </vt:lpstr>
      <vt:lpstr>Современный национальный воспитательный идеал</vt:lpstr>
      <vt:lpstr>Слайд 16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WORK</dc:creator>
  <cp:lastModifiedBy>user2</cp:lastModifiedBy>
  <cp:revision>74</cp:revision>
  <cp:lastPrinted>2019-02-26T17:56:33Z</cp:lastPrinted>
  <dcterms:modified xsi:type="dcterms:W3CDTF">2019-02-28T09:03:53Z</dcterms:modified>
</cp:coreProperties>
</file>