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52"/>
  </p:notesMasterIdLst>
  <p:sldIdLst>
    <p:sldId id="256" r:id="rId2"/>
    <p:sldId id="259" r:id="rId3"/>
    <p:sldId id="260" r:id="rId4"/>
    <p:sldId id="261" r:id="rId5"/>
    <p:sldId id="262" r:id="rId6"/>
    <p:sldId id="263" r:id="rId7"/>
    <p:sldId id="268" r:id="rId8"/>
    <p:sldId id="269" r:id="rId9"/>
    <p:sldId id="271" r:id="rId10"/>
    <p:sldId id="272" r:id="rId11"/>
    <p:sldId id="302" r:id="rId12"/>
    <p:sldId id="273" r:id="rId13"/>
    <p:sldId id="300" r:id="rId14"/>
    <p:sldId id="304" r:id="rId15"/>
    <p:sldId id="305" r:id="rId16"/>
    <p:sldId id="308" r:id="rId17"/>
    <p:sldId id="301" r:id="rId18"/>
    <p:sldId id="280" r:id="rId19"/>
    <p:sldId id="282" r:id="rId20"/>
    <p:sldId id="306" r:id="rId21"/>
    <p:sldId id="283" r:id="rId22"/>
    <p:sldId id="284" r:id="rId23"/>
    <p:sldId id="286" r:id="rId24"/>
    <p:sldId id="288" r:id="rId25"/>
    <p:sldId id="287" r:id="rId26"/>
    <p:sldId id="289" r:id="rId27"/>
    <p:sldId id="312" r:id="rId28"/>
    <p:sldId id="290" r:id="rId29"/>
    <p:sldId id="291" r:id="rId30"/>
    <p:sldId id="292" r:id="rId31"/>
    <p:sldId id="309" r:id="rId32"/>
    <p:sldId id="310" r:id="rId33"/>
    <p:sldId id="293" r:id="rId34"/>
    <p:sldId id="315" r:id="rId35"/>
    <p:sldId id="294" r:id="rId36"/>
    <p:sldId id="324" r:id="rId37"/>
    <p:sldId id="320" r:id="rId38"/>
    <p:sldId id="321" r:id="rId39"/>
    <p:sldId id="322" r:id="rId40"/>
    <p:sldId id="323" r:id="rId41"/>
    <p:sldId id="297" r:id="rId42"/>
    <p:sldId id="313" r:id="rId43"/>
    <p:sldId id="314" r:id="rId44"/>
    <p:sldId id="298" r:id="rId45"/>
    <p:sldId id="299" r:id="rId46"/>
    <p:sldId id="316" r:id="rId47"/>
    <p:sldId id="325" r:id="rId48"/>
    <p:sldId id="319" r:id="rId49"/>
    <p:sldId id="318" r:id="rId50"/>
    <p:sldId id="303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735" autoAdjust="0"/>
    <p:restoredTop sz="94660"/>
  </p:normalViewPr>
  <p:slideViewPr>
    <p:cSldViewPr>
      <p:cViewPr varScale="1">
        <p:scale>
          <a:sx n="68" d="100"/>
          <a:sy n="68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2A5C7-7727-450F-BB81-69905BCFDE8C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C4657-5B92-4CCF-A4F7-A28971141B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59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48585-9B32-4F1D-B955-90830E8BE447}" type="slidenum">
              <a:rPr lang="ru-RU">
                <a:latin typeface="Arial" charset="0"/>
              </a:rPr>
              <a:pPr/>
              <a:t>20</a:t>
            </a:fld>
            <a:endParaRPr lang="ru-RU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C4657-5B92-4CCF-A4F7-A28971141BE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000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EFE578-17D5-4A5D-9911-9206864BC08A}" type="slidenum">
              <a:rPr lang="ru-RU" smtClean="0"/>
              <a:pPr eaLnBrk="1" hangingPunct="1"/>
              <a:t>48</a:t>
            </a:fld>
            <a:endParaRPr lang="ru-RU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1E12E3-DB81-4C90-88B5-8079AEF83D2F}" type="slidenum">
              <a:rPr lang="ru-RU" smtClean="0"/>
              <a:pPr eaLnBrk="1" hangingPunct="1"/>
              <a:t>49</a:t>
            </a:fld>
            <a:endParaRPr lang="ru-R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5A1FA-1FEE-4550-AE28-A77336C86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786190"/>
            <a:ext cx="7742138" cy="1828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900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62946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300" b="1" i="1" dirty="0" smtClean="0">
                <a:solidFill>
                  <a:srgbClr val="FF0000"/>
                </a:solidFill>
              </a:rPr>
              <a:t>«Психологическая</a:t>
            </a:r>
            <a:r>
              <a:rPr lang="ru-RU" sz="4300" b="1" i="1" dirty="0" smtClean="0">
                <a:solidFill>
                  <a:srgbClr val="FF0000"/>
                </a:solidFill>
              </a:rPr>
              <a:t/>
            </a:r>
            <a:br>
              <a:rPr lang="ru-RU" sz="4300" b="1" i="1" dirty="0" smtClean="0">
                <a:solidFill>
                  <a:srgbClr val="FF0000"/>
                </a:solidFill>
              </a:rPr>
            </a:br>
            <a:r>
              <a:rPr lang="ru-RU" sz="4300" b="1" i="1" dirty="0" smtClean="0">
                <a:solidFill>
                  <a:srgbClr val="FF0000"/>
                </a:solidFill>
              </a:rPr>
              <a:t>   готовность ребенка к </a:t>
            </a:r>
            <a:r>
              <a:rPr lang="ru-RU" sz="4300" b="1" i="1" dirty="0" smtClean="0">
                <a:solidFill>
                  <a:srgbClr val="FF0000"/>
                </a:solidFill>
              </a:rPr>
              <a:t>школе»</a:t>
            </a:r>
          </a:p>
          <a:p>
            <a:pPr algn="l"/>
            <a:endParaRPr lang="ru-RU" sz="3600" b="1" i="1" dirty="0" smtClean="0">
              <a:solidFill>
                <a:schemeClr val="bg1"/>
              </a:solidFill>
            </a:endParaRPr>
          </a:p>
          <a:p>
            <a:pPr algn="l"/>
            <a:endParaRPr lang="ru-RU" sz="3600" b="1" i="1" dirty="0" smtClean="0">
              <a:solidFill>
                <a:schemeClr val="bg1"/>
              </a:solidFill>
            </a:endParaRPr>
          </a:p>
          <a:p>
            <a:pPr algn="r"/>
            <a:endParaRPr lang="ru-RU" sz="3600" b="1" i="1" dirty="0" smtClean="0">
              <a:solidFill>
                <a:srgbClr val="FF0000"/>
              </a:solidFill>
            </a:endParaRPr>
          </a:p>
          <a:p>
            <a:pPr algn="r"/>
            <a:r>
              <a:rPr lang="ru-RU" sz="3600" b="1" i="1" dirty="0" smtClean="0">
                <a:solidFill>
                  <a:srgbClr val="FF0000"/>
                </a:solidFill>
              </a:rPr>
              <a:t>Педагог-психолог: </a:t>
            </a:r>
          </a:p>
          <a:p>
            <a:pPr algn="r"/>
            <a:r>
              <a:rPr lang="ru-RU" sz="3600" b="1" i="1" dirty="0" smtClean="0">
                <a:solidFill>
                  <a:srgbClr val="FF0000"/>
                </a:solidFill>
              </a:rPr>
              <a:t>Максимова Е.В.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9940" name="Picture 4" descr="http://vmnews.ru/site-specific/vmnews.ru/upload/November_2015/26november/%D0%B2-%D1%88%D0%BA%D0%BE%D0%BB%D0%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28"/>
            <a:ext cx="4130673" cy="2757694"/>
          </a:xfrm>
          <a:prstGeom prst="rect">
            <a:avLst/>
          </a:prstGeom>
          <a:noFill/>
        </p:spPr>
      </p:pic>
      <p:pic>
        <p:nvPicPr>
          <p:cNvPr id="39942" name="Picture 6" descr="http://lovingmama.ru/files/imce/rebenok-idet-v-pervy-klas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7"/>
            <a:ext cx="4143404" cy="2762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267313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solidFill>
                  <a:srgbClr val="000000"/>
                </a:solidFill>
                <a:ea typeface="Times New Roman"/>
                <a:cs typeface="Times New Roman"/>
              </a:rPr>
              <a:t>4 и менее баллов.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sz="28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Вероятно, Вам сопутствует оптимизм и </a:t>
            </a:r>
            <a:r>
              <a:rPr lang="ru-RU" sz="28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уверенность</a:t>
            </a:r>
            <a:r>
              <a:rPr lang="ru-RU" sz="28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. Хороший совет для Вас — не быть беспечным и </a:t>
            </a:r>
            <a:r>
              <a:rPr lang="ru-RU" sz="28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невнимательным</a:t>
            </a:r>
            <a:r>
              <a:rPr lang="ru-RU" sz="28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.</a:t>
            </a:r>
            <a:endParaRPr lang="ru-RU" b="1" dirty="0"/>
          </a:p>
        </p:txBody>
      </p:sp>
      <p:pic>
        <p:nvPicPr>
          <p:cNvPr id="5122" name="Picture 2" descr="http://deti06.net/wp-content/uploads/2013/06/789739b0f1c4-pervoklassnit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8325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428604"/>
            <a:ext cx="6172200" cy="2053590"/>
          </a:xfrm>
        </p:spPr>
        <p:txBody>
          <a:bodyPr/>
          <a:lstStyle/>
          <a:p>
            <a:pPr algn="ctr"/>
            <a:r>
              <a:rPr lang="ru-RU" dirty="0" smtClean="0"/>
              <a:t>Компоненты школьной готовности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johnston.k12.ia.us/schools/TimberRidge/Images/des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208758"/>
            <a:ext cx="3983888" cy="3649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0174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467600" cy="114300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  <a:ea typeface="Times New Roman"/>
                <a:cs typeface="Times New Roman"/>
              </a:rPr>
              <a:t>Школьную готовность условно можно разделить на несколько компонентов: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4000" b="1" dirty="0" smtClean="0">
                <a:latin typeface="Calibri"/>
                <a:ea typeface="Times New Roman"/>
                <a:cs typeface="Times New Roman"/>
              </a:rPr>
              <a:t>Физиологическая готовность</a:t>
            </a:r>
            <a:endParaRPr lang="ru-RU" sz="40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4000" b="1" dirty="0">
                <a:latin typeface="Calibri"/>
                <a:ea typeface="Times New Roman"/>
                <a:cs typeface="Times New Roman"/>
              </a:rPr>
              <a:t>Педагогическая готовность  </a:t>
            </a:r>
            <a:endParaRPr lang="ru-RU" sz="40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4000" b="1" dirty="0" smtClean="0">
                <a:latin typeface="Calibri"/>
                <a:ea typeface="Times New Roman"/>
                <a:cs typeface="Times New Roman"/>
              </a:rPr>
              <a:t>Психологическая готовность</a:t>
            </a:r>
            <a:endParaRPr lang="ru-RU" sz="40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 descr="http://metodika-2012.ucoz.ru/animashki/glavnaja/ucheni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2830047" cy="2160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8701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i="1" dirty="0" smtClean="0"/>
              <a:t>Педагогическая готовность</a:t>
            </a:r>
            <a:endParaRPr lang="ru-RU" sz="48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82880" lvl="0" indent="0" algn="just">
              <a:lnSpc>
                <a:spcPct val="115000"/>
              </a:lnSpc>
              <a:buClr>
                <a:srgbClr val="0BD0D9"/>
              </a:buClr>
              <a:buNone/>
            </a:pPr>
            <a:r>
              <a:rPr lang="ru-RU" sz="3600" dirty="0" smtClean="0">
                <a:latin typeface="Calibri"/>
                <a:ea typeface="Times New Roman"/>
                <a:cs typeface="Times New Roman"/>
              </a:rPr>
              <a:t> Педагогическая готовность включает в себя </a:t>
            </a:r>
            <a:r>
              <a:rPr lang="ru-RU" sz="3600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навыки чтения, счета, письма, рисования, развитие речи и общую осведомленность.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900igr.net/datai/informatika/Informatika-5-klass-Algoritm/0001-001-Algoritmy-v-nashej-zhiz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86683"/>
            <a:ext cx="3240360" cy="3058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0276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Физиологическая</a:t>
            </a:r>
            <a:r>
              <a:rPr lang="ru-RU" b="1" dirty="0" smtClean="0"/>
              <a:t> готовность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dirty="0" smtClean="0">
                <a:latin typeface="+mj-lt"/>
              </a:rPr>
              <a:t>это состояние здоровья, зрелость отделов мозга к регулярному обучению. </a:t>
            </a:r>
            <a:endParaRPr lang="ru-RU" sz="4400" dirty="0">
              <a:latin typeface="+mj-lt"/>
              <a:ea typeface="Calibri"/>
              <a:cs typeface="Times New Roman"/>
            </a:endParaRP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8924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143875" cy="2071687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000" b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/>
              <a:t>Физиологическая  готовность к школе</a:t>
            </a:r>
            <a:r>
              <a:rPr lang="ru-RU" sz="4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Филиппинский тест</a:t>
            </a:r>
            <a:r>
              <a:rPr lang="ru-RU" sz="3600" b="1" i="1" dirty="0">
                <a:solidFill>
                  <a:srgbClr val="7030A0"/>
                </a:solidFill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7030A0"/>
                </a:solidFill>
                <a:cs typeface="Times New Roman" pitchFamily="18" charset="0"/>
              </a:rPr>
            </a:br>
            <a:endParaRPr lang="ru-RU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11267" name="Picture 6" descr="image0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500313"/>
            <a:ext cx="64801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mini-IMG_93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142984"/>
            <a:ext cx="2500298" cy="17502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Мальчикбезф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42566">
            <a:off x="785909" y="1454676"/>
            <a:ext cx="21780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15375" cy="1071563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Составляющие психологической </a:t>
            </a:r>
            <a:r>
              <a:rPr lang="ru-RU" sz="3600" b="1" dirty="0" smtClean="0"/>
              <a:t>готовности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endParaRPr lang="ru-RU" sz="2000" b="1" dirty="0" smtClean="0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2928926" y="5643578"/>
            <a:ext cx="5500694" cy="1214422"/>
          </a:xfrm>
          <a:prstGeom prst="ellipse">
            <a:avLst/>
          </a:prstGeom>
          <a:solidFill>
            <a:srgbClr val="A0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800" b="1" dirty="0">
                <a:latin typeface="Arial" charset="0"/>
                <a:cs typeface="Arial" charset="0"/>
              </a:rPr>
              <a:t>Эмоционально-волевая </a:t>
            </a:r>
            <a:r>
              <a:rPr lang="ru-RU" sz="1800" b="1" dirty="0" smtClean="0">
                <a:latin typeface="Arial" charset="0"/>
                <a:cs typeface="Arial" charset="0"/>
              </a:rPr>
              <a:t>готовность</a:t>
            </a:r>
          </a:p>
          <a:p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умение управлять </a:t>
            </a:r>
          </a:p>
          <a:p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своим поведением и эмоциям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endParaRPr lang="ru-RU" sz="1800" b="1" dirty="0">
              <a:latin typeface="Arial" charset="0"/>
              <a:cs typeface="Arial" charset="0"/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857488" y="4071942"/>
            <a:ext cx="5638808" cy="15716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ru-RU" sz="1800" b="1" dirty="0">
              <a:latin typeface="Arial" charset="0"/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ru-RU" sz="1800" b="1" dirty="0">
                <a:latin typeface="Arial" charset="0"/>
                <a:cs typeface="Arial" charset="0"/>
              </a:rPr>
              <a:t>Мотивационная </a:t>
            </a:r>
            <a:r>
              <a:rPr lang="ru-RU" sz="1800" b="1" dirty="0" smtClean="0">
                <a:latin typeface="Arial" charset="0"/>
                <a:cs typeface="Arial" charset="0"/>
              </a:rPr>
              <a:t>готовность</a:t>
            </a:r>
          </a:p>
          <a:p>
            <a:pPr algn="ctr">
              <a:spcBef>
                <a:spcPct val="20000"/>
              </a:spcBef>
            </a:pPr>
            <a:r>
              <a:rPr lang="ru-RU" b="1" i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желание узнать новое, </a:t>
            </a:r>
          </a:p>
          <a:p>
            <a:pPr algn="ctr">
              <a:spcBef>
                <a:spcPct val="20000"/>
              </a:spcBef>
            </a:pPr>
            <a:r>
              <a:rPr lang="ru-RU" b="1" i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уверенность в своих силах, </a:t>
            </a:r>
          </a:p>
          <a:p>
            <a:pPr algn="ctr">
              <a:spcBef>
                <a:spcPct val="20000"/>
              </a:spcBef>
            </a:pPr>
            <a:r>
              <a:rPr lang="ru-RU" b="1" i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стремление освоить роль школьника</a:t>
            </a:r>
            <a:endParaRPr lang="ru-RU" sz="1400" b="1" dirty="0" smtClean="0">
              <a:latin typeface="Calibri"/>
              <a:ea typeface="Times New Roman"/>
              <a:cs typeface="Times New Roman"/>
            </a:endParaRPr>
          </a:p>
          <a:p>
            <a:pPr>
              <a:spcBef>
                <a:spcPct val="20000"/>
              </a:spcBef>
            </a:pPr>
            <a:endParaRPr lang="ru-RU" sz="1800" b="1" dirty="0">
              <a:latin typeface="Arial" charset="0"/>
              <a:cs typeface="Arial" charset="0"/>
            </a:endParaRPr>
          </a:p>
          <a:p>
            <a:endParaRPr lang="ru-RU" sz="1800" b="1" dirty="0">
              <a:latin typeface="Arial" charset="0"/>
              <a:cs typeface="Arial" charset="0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2786050" y="2357430"/>
            <a:ext cx="5595950" cy="1652598"/>
          </a:xfrm>
          <a:prstGeom prst="ellipse">
            <a:avLst/>
          </a:prstGeom>
          <a:solidFill>
            <a:srgbClr val="E27F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>
                <a:latin typeface="Arial" charset="0"/>
                <a:cs typeface="Arial" charset="0"/>
              </a:rPr>
              <a:t>Интеллектуальная </a:t>
            </a:r>
            <a:r>
              <a:rPr lang="ru-RU" sz="1800" b="1" dirty="0" smtClean="0">
                <a:latin typeface="Arial" charset="0"/>
                <a:cs typeface="Arial" charset="0"/>
              </a:rPr>
              <a:t>готовность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наблюдательность, воображение,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умение анализировать и сравнивать,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память, выполнение словесной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инструкц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ии</a:t>
            </a:r>
            <a:endParaRPr lang="ru-RU" sz="1800" b="1" dirty="0">
              <a:latin typeface="Arial" charset="0"/>
              <a:cs typeface="Arial" charset="0"/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857488" y="785794"/>
            <a:ext cx="5524512" cy="1500206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>
                <a:latin typeface="Arial" charset="0"/>
                <a:cs typeface="Arial" charset="0"/>
              </a:rPr>
              <a:t>Личностно-социальная </a:t>
            </a:r>
            <a:r>
              <a:rPr lang="ru-RU" sz="1800" b="1" dirty="0" smtClean="0">
                <a:latin typeface="Arial" charset="0"/>
                <a:cs typeface="Arial" charset="0"/>
              </a:rPr>
              <a:t>готовность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умение устанавливать контакт с 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учителем и умение войти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детский коллекти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endParaRPr lang="ru-RU" sz="18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6172200" cy="2053590"/>
          </a:xfrm>
        </p:spPr>
        <p:txBody>
          <a:bodyPr/>
          <a:lstStyle/>
          <a:p>
            <a:pPr algn="ctr"/>
            <a:r>
              <a:rPr lang="ru-RU" dirty="0" smtClean="0"/>
              <a:t>Проверьте себя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7422" y="2071678"/>
            <a:ext cx="6172200" cy="1371600"/>
          </a:xfrm>
        </p:spPr>
        <p:txBody>
          <a:bodyPr>
            <a:noAutofit/>
          </a:bodyPr>
          <a:lstStyle/>
          <a:p>
            <a:pPr algn="just"/>
            <a:r>
              <a:rPr lang="ru-RU" sz="4000" dirty="0" smtClean="0"/>
              <a:t>Проверьте насколько  ваше представление о подготовке детей к школе совпадает с мнением специалистов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299277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pPr algn="ctr"/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i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Вам предлагается пять типов готовности детей к обучению в </a:t>
            </a:r>
            <a:r>
              <a:rPr lang="ru-RU" sz="3200" i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школе. Расставьте по степени значимости предложенные типы готовности. </a:t>
            </a:r>
            <a:endParaRPr lang="ru-RU" sz="3600" dirty="0"/>
          </a:p>
        </p:txBody>
      </p:sp>
      <p:pic>
        <p:nvPicPr>
          <p:cNvPr id="5122" name="Picture 2" descr="http://www.amic.ru/images/gallery_10-2011/640.6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2678186" cy="25229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3231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472" y="0"/>
            <a:ext cx="8424936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u="sng" dirty="0">
                <a:latin typeface="Calibri"/>
                <a:ea typeface="Times New Roman"/>
                <a:cs typeface="Times New Roman"/>
              </a:rPr>
              <a:t>Педагогическая готовность</a:t>
            </a:r>
            <a:r>
              <a:rPr lang="ru-RU" sz="2800" b="1" dirty="0">
                <a:latin typeface="Calibri"/>
                <a:ea typeface="Times New Roman"/>
                <a:cs typeface="Times New Roman"/>
              </a:rPr>
              <a:t> 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навыки чтения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счета, письма,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рисования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речи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514350" lvl="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u="sng" dirty="0" smtClean="0">
                <a:latin typeface="Calibri"/>
                <a:ea typeface="Times New Roman"/>
                <a:cs typeface="Times New Roman"/>
              </a:rPr>
              <a:t>Мотивационную</a:t>
            </a:r>
            <a:r>
              <a:rPr lang="ru-RU" sz="2800" b="1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b="1" i="1" dirty="0" smtClean="0">
                <a:latin typeface="Times New Roman"/>
                <a:ea typeface="Times New Roman"/>
                <a:cs typeface="Times New Roman"/>
              </a:rPr>
              <a:t>желание </a:t>
            </a:r>
            <a:r>
              <a:rPr lang="ru-RU" sz="2800" b="1" i="1" dirty="0">
                <a:latin typeface="Times New Roman"/>
                <a:ea typeface="Times New Roman"/>
                <a:cs typeface="Times New Roman"/>
              </a:rPr>
              <a:t>узнать новое, уверенность в своих силах, стремление освоить роль </a:t>
            </a:r>
            <a:r>
              <a:rPr lang="ru-RU" sz="2800" b="1" i="1" dirty="0" smtClean="0">
                <a:latin typeface="Times New Roman"/>
                <a:ea typeface="Times New Roman"/>
                <a:cs typeface="Times New Roman"/>
              </a:rPr>
              <a:t>школьника.</a:t>
            </a:r>
          </a:p>
          <a:p>
            <a:pPr marL="514350" lvl="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u="sng" dirty="0" smtClean="0">
                <a:latin typeface="Calibri"/>
                <a:ea typeface="Times New Roman"/>
                <a:cs typeface="Times New Roman"/>
              </a:rPr>
              <a:t>Коммуникативную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умение устанавливать 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контакт с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учителем и умение 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войти в детский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коллектив.</a:t>
            </a:r>
            <a:endParaRPr lang="ru-RU" sz="2800" b="1" dirty="0">
              <a:latin typeface="Calibri"/>
              <a:ea typeface="Times New Roman"/>
              <a:cs typeface="Times New Roman"/>
            </a:endParaRPr>
          </a:p>
          <a:p>
            <a:pPr marL="514350" lvl="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u="sng" dirty="0">
                <a:latin typeface="Calibri"/>
                <a:ea typeface="Times New Roman"/>
                <a:cs typeface="Times New Roman"/>
              </a:rPr>
              <a:t>Эмоционально-волевую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умение управлять 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своим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поведением и эмоциями.</a:t>
            </a:r>
            <a:endParaRPr lang="ru-RU" sz="2800" b="1" dirty="0">
              <a:latin typeface="Calibri"/>
              <a:ea typeface="Times New Roman"/>
              <a:cs typeface="Times New Roman"/>
            </a:endParaRPr>
          </a:p>
          <a:p>
            <a:pPr marL="514350" lvl="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u="sng" dirty="0">
                <a:latin typeface="Calibri"/>
                <a:ea typeface="Times New Roman"/>
                <a:cs typeface="Times New Roman"/>
              </a:rPr>
              <a:t>Интеллектуальную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наблюдательность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воображение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умение анализировать и сравнивать,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память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800" b="1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6998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42968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Психологи считают, что немаловажным в успешности обучения</a:t>
            </a:r>
            <a:r>
              <a:rPr lang="ru-RU" sz="3600" b="1" dirty="0">
                <a:latin typeface="Calibri"/>
                <a:ea typeface="Times New Roman"/>
                <a:cs typeface="Arial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«первоклашки» является </a:t>
            </a:r>
            <a:r>
              <a:rPr lang="ru-RU" sz="36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психологический настрой самих родителей</a:t>
            </a:r>
            <a:r>
              <a:rPr lang="ru-RU" sz="36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. Известно, что как чрезмерная </a:t>
            </a:r>
            <a:r>
              <a:rPr lang="ru-RU" sz="36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тревожность</a:t>
            </a:r>
            <a:r>
              <a:rPr lang="ru-RU" sz="36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, так и </a:t>
            </a:r>
            <a:r>
              <a:rPr lang="ru-RU" sz="36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беспечность</a:t>
            </a:r>
            <a:r>
              <a:rPr lang="ru-RU" sz="36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взрослых отрицательно отражается на школьной готовности ребенка. </a:t>
            </a:r>
            <a:endParaRPr lang="ru-RU" sz="3600" b="1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9193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7921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smtClean="0">
                <a:solidFill>
                  <a:srgbClr val="FF6600"/>
                </a:solidFill>
              </a:rPr>
              <a:t>Ситуация в школе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484313"/>
            <a:ext cx="8424863" cy="1200329"/>
          </a:xfrm>
          <a:noFill/>
        </p:spPr>
        <p:txBody>
          <a:bodyPr>
            <a:sp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2400" dirty="0" smtClean="0"/>
              <a:t>Часто представления о готовности к школьному обучению связаны только со счетом и чтением будущего первоклассника,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250825" y="3105150"/>
            <a:ext cx="856932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latin typeface="Times New Roman" pitchFamily="18" charset="0"/>
              </a:rPr>
              <a:t>- у 35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ru-RU" sz="2800" dirty="0">
                <a:latin typeface="Times New Roman" pitchFamily="18" charset="0"/>
              </a:rPr>
              <a:t>40%  из них не развита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</a:rPr>
              <a:t>мелкая моторика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50825" y="4221163"/>
            <a:ext cx="8605838" cy="900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latin typeface="Times New Roman" pitchFamily="18" charset="0"/>
              </a:rPr>
              <a:t>- у 60% – </a:t>
            </a:r>
            <a:r>
              <a:rPr lang="ru-RU" sz="2800">
                <a:solidFill>
                  <a:schemeClr val="accent2"/>
                </a:solidFill>
                <a:latin typeface="Times New Roman" pitchFamily="18" charset="0"/>
              </a:rPr>
              <a:t>устная речь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287338" y="5264150"/>
            <a:ext cx="8532812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latin typeface="Times New Roman" pitchFamily="18" charset="0"/>
              </a:rPr>
              <a:t>- у 70% первоклашек не сформировано умение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</a:rPr>
              <a:t>организовать свою деятельность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164388" y="2349500"/>
            <a:ext cx="936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НО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  <p:bldP spid="29700" grpId="0" animBg="1"/>
      <p:bldP spid="29701" grpId="0" animBg="1"/>
      <p:bldP spid="29702" grpId="0" animBg="1"/>
      <p:bldP spid="297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848" y="1196752"/>
            <a:ext cx="669674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Сравните свое мнение с мнением специалистов</a:t>
            </a:r>
            <a:endParaRPr lang="ru-RU" sz="3600" b="1" i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074" name="Picture 2" descr="http://www.volbusiness.ru/assets/images/news/nisskay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09954"/>
            <a:ext cx="3672408" cy="2902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0495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Мнение специалистов</a:t>
            </a:r>
            <a:endParaRPr lang="ru-RU" sz="48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468880" lvl="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В результате психологического исследования мнений педагогов по поводу значимости компонентов готовности к обучению, был  составлен портрет первоклассника, которого ждут в школе. </a:t>
            </a:r>
            <a:endParaRPr lang="ru-RU" sz="2800" dirty="0">
              <a:solidFill>
                <a:schemeClr val="tx1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050" name="Picture 2" descr="http://www.omb-s.ru/new/gallery/16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71612"/>
            <a:ext cx="2436683" cy="2165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2018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230425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На 1 место </a:t>
            </a:r>
            <a:br>
              <a:rPr lang="ru-RU" sz="4800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</a:b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специалисты ставят </a:t>
            </a: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/>
            </a:r>
            <a:b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</a:b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мотивационную готовность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2996952"/>
            <a:ext cx="8147248" cy="3240360"/>
          </a:xfrm>
        </p:spPr>
        <p:txBody>
          <a:bodyPr>
            <a:normAutofit/>
          </a:bodyPr>
          <a:lstStyle/>
          <a:p>
            <a:pPr marL="64008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Calibri"/>
                <a:ea typeface="Times New Roman"/>
                <a:cs typeface="Times New Roman"/>
              </a:rPr>
              <a:t>Положительное </a:t>
            </a:r>
            <a:r>
              <a:rPr lang="ru-RU" sz="2800" b="1" dirty="0">
                <a:latin typeface="Calibri"/>
                <a:ea typeface="Times New Roman"/>
                <a:cs typeface="Times New Roman"/>
              </a:rPr>
              <a:t>отношение к </a:t>
            </a:r>
            <a:r>
              <a:rPr lang="ru-RU" sz="2800" b="1" dirty="0" smtClean="0">
                <a:latin typeface="Calibri"/>
                <a:ea typeface="Times New Roman"/>
                <a:cs typeface="Times New Roman"/>
              </a:rPr>
              <a:t>школе</a:t>
            </a:r>
          </a:p>
          <a:p>
            <a:pPr marL="64008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Calibri"/>
                <a:ea typeface="Times New Roman"/>
                <a:cs typeface="Times New Roman"/>
              </a:rPr>
              <a:t>Ж</a:t>
            </a:r>
            <a:r>
              <a:rPr lang="ru-RU" sz="2800" b="1" dirty="0" smtClean="0">
                <a:latin typeface="Calibri"/>
                <a:ea typeface="Times New Roman"/>
                <a:cs typeface="Times New Roman"/>
              </a:rPr>
              <a:t>елание учиться</a:t>
            </a:r>
          </a:p>
          <a:p>
            <a:pPr marL="64008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Calibri"/>
                <a:ea typeface="Times New Roman"/>
                <a:cs typeface="Times New Roman"/>
              </a:rPr>
              <a:t>Стремление </a:t>
            </a:r>
            <a:r>
              <a:rPr lang="ru-RU" sz="2800" b="1" dirty="0">
                <a:latin typeface="Calibri"/>
                <a:ea typeface="Times New Roman"/>
                <a:cs typeface="Times New Roman"/>
              </a:rPr>
              <a:t>освоить роль </a:t>
            </a:r>
            <a:r>
              <a:rPr lang="ru-RU" sz="2800" b="1" dirty="0" smtClean="0">
                <a:latin typeface="Calibri"/>
                <a:ea typeface="Times New Roman"/>
                <a:cs typeface="Times New Roman"/>
              </a:rPr>
              <a:t>школьника</a:t>
            </a:r>
          </a:p>
          <a:p>
            <a:pPr marL="64008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Calibri"/>
                <a:ea typeface="Times New Roman"/>
                <a:cs typeface="Times New Roman"/>
              </a:rPr>
              <a:t>Уверенность в своих силах</a:t>
            </a:r>
            <a:endParaRPr lang="ru-RU" b="1" dirty="0"/>
          </a:p>
        </p:txBody>
      </p:sp>
      <p:pic>
        <p:nvPicPr>
          <p:cNvPr id="4" name="Picture 2" descr="http://21region.org/uploads/posts/2010-11/1290938948_4016373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3643314"/>
            <a:ext cx="1928794" cy="2965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3953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Мотивационная готовность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Clr>
                <a:srgbClr val="0BD0D9"/>
              </a:buClr>
              <a:buNone/>
            </a:pPr>
            <a:r>
              <a:rPr lang="ru-RU" sz="28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С поступлением в школу у ребенка появляются </a:t>
            </a:r>
            <a:r>
              <a:rPr lang="ru-RU" sz="2800" b="1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новые права и обязанности</a:t>
            </a:r>
            <a:r>
              <a:rPr lang="ru-RU" sz="28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. Первоклассник должен быть более самостоятельным и организованным, должен </a:t>
            </a:r>
            <a:r>
              <a:rPr lang="ru-RU" sz="2800" b="1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уметь управлять своим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поведением</a:t>
            </a:r>
            <a:r>
              <a:rPr lang="ru-RU" sz="2800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.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4100" name="Picture 4" descr="http://www.school707.ru/_ph/134/2/603300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648" y="3892976"/>
            <a:ext cx="4762500" cy="2714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9364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latin typeface="Calibri"/>
                <a:ea typeface="Times New Roman"/>
                <a:cs typeface="Times New Roman"/>
              </a:rPr>
              <a:t>И если ребенок не готов к социальной позиции школьника, то даже при наличии у него необходимого запаса умений и навыков ему будет трудно в школе.  Он будет учиться не ровно. Ведь не всегда высокий уровень интеллектуального развития совпадает с личностной готовностью ребенка к обучению</a:t>
            </a:r>
            <a:endParaRPr lang="ru-RU" dirty="0"/>
          </a:p>
        </p:txBody>
      </p:sp>
      <p:pic>
        <p:nvPicPr>
          <p:cNvPr id="6154" name="Picture 10" descr="http://img5.imgbb.ru/7/5/2/7528303acecdd07ec3c2ba69b4cfb81c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520"/>
            <a:ext cx="4070226" cy="2722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4226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pPr algn="ctr"/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784976" cy="5688632"/>
          </a:xfrm>
        </p:spPr>
        <p:txBody>
          <a:bodyPr>
            <a:normAutofit lnSpcReduction="10000"/>
          </a:bodyPr>
          <a:lstStyle/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latin typeface="Arial" pitchFamily="34" charset="0"/>
                <a:ea typeface="Times New Roman"/>
                <a:cs typeface="Arial" pitchFamily="34" charset="0"/>
              </a:rPr>
              <a:t>Тяга </a:t>
            </a:r>
            <a:r>
              <a:rPr lang="ru-RU" sz="2800" dirty="0">
                <a:latin typeface="Arial" pitchFamily="34" charset="0"/>
                <a:ea typeface="Times New Roman"/>
                <a:cs typeface="Arial" pitchFamily="34" charset="0"/>
              </a:rPr>
              <a:t>ребенка учиться в школе очень велика и естественна. Однако нередко можно встретить и таких детей,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которые боятся идти в школу</a:t>
            </a:r>
            <a:r>
              <a:rPr lang="ru-RU" sz="2800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ea typeface="Times New Roman"/>
                <a:cs typeface="Arial" pitchFamily="34" charset="0"/>
              </a:rPr>
              <a:t>	</a:t>
            </a:r>
            <a:endParaRPr lang="ru-RU" sz="28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1828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Arial" pitchFamily="34" charset="0"/>
                <a:ea typeface="Times New Roman"/>
                <a:cs typeface="Arial" pitchFamily="34" charset="0"/>
              </a:rPr>
              <a:t>Чаще всего </a:t>
            </a:r>
            <a:r>
              <a:rPr lang="ru-RU" sz="2800" dirty="0">
                <a:latin typeface="Arial" pitchFamily="34" charset="0"/>
                <a:ea typeface="Times New Roman"/>
                <a:cs typeface="Arial" pitchFamily="34" charset="0"/>
              </a:rPr>
              <a:t>причиной подобного отношения является то, что детей </a:t>
            </a:r>
            <a:r>
              <a:rPr lang="ru-RU" sz="2800" b="1" dirty="0">
                <a:latin typeface="Arial" pitchFamily="34" charset="0"/>
                <a:ea typeface="Times New Roman"/>
                <a:cs typeface="Arial" pitchFamily="34" charset="0"/>
              </a:rPr>
              <a:t>запугивают </a:t>
            </a:r>
            <a:r>
              <a:rPr lang="ru-RU" sz="2800" dirty="0">
                <a:latin typeface="Arial" pitchFamily="34" charset="0"/>
                <a:ea typeface="Times New Roman"/>
                <a:cs typeface="Arial" pitchFamily="34" charset="0"/>
              </a:rPr>
              <a:t>сами </a:t>
            </a:r>
            <a:r>
              <a:rPr lang="ru-RU" sz="2800" dirty="0" smtClean="0">
                <a:latin typeface="Arial" pitchFamily="34" charset="0"/>
                <a:ea typeface="Times New Roman"/>
                <a:cs typeface="Arial" pitchFamily="34" charset="0"/>
              </a:rPr>
              <a:t>взрослые.</a:t>
            </a:r>
          </a:p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i="1" dirty="0">
                <a:latin typeface="Arial" pitchFamily="34" charset="0"/>
                <a:ea typeface="Times New Roman"/>
                <a:cs typeface="Arial" pitchFamily="34" charset="0"/>
              </a:rPr>
              <a:t>Если у ребенка не сформировано положительное отношение к </a:t>
            </a:r>
            <a:r>
              <a:rPr lang="ru-RU" sz="2800" b="1" i="1" dirty="0" smtClean="0">
                <a:latin typeface="Arial" pitchFamily="34" charset="0"/>
                <a:ea typeface="Times New Roman"/>
                <a:cs typeface="Arial" pitchFamily="34" charset="0"/>
              </a:rPr>
              <a:t>школе, </a:t>
            </a:r>
            <a:r>
              <a:rPr lang="ru-RU" sz="2800" b="1" i="1" dirty="0">
                <a:latin typeface="Arial" pitchFamily="34" charset="0"/>
                <a:ea typeface="Times New Roman"/>
                <a:cs typeface="Arial" pitchFamily="34" charset="0"/>
              </a:rPr>
              <a:t>то впоследствии и родителям, и учителям придется затратить много сил и терпения, чтобы исправить положение.</a:t>
            </a:r>
          </a:p>
          <a:p>
            <a:pPr marL="18288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600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" name="Picture 2" descr="http://www.volynnews.com/files/news/2008/07-04/267-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5643578"/>
            <a:ext cx="2036772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9317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431800"/>
          </a:xfrm>
        </p:spPr>
        <p:txBody>
          <a:bodyPr>
            <a:normAutofit fontScale="90000"/>
          </a:bodyPr>
          <a:lstStyle/>
          <a:p>
            <a:endParaRPr lang="ru-RU" sz="2800" b="1" dirty="0" smtClean="0">
              <a:solidFill>
                <a:srgbClr val="00006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smtClean="0"/>
              <a:t>         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              </a:t>
            </a:r>
            <a:endParaRPr lang="ru-RU" sz="2000" b="1" i="1" dirty="0" smtClean="0"/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539750" y="3963988"/>
            <a:ext cx="81391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500034" y="2969594"/>
            <a:ext cx="8280400" cy="415498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ru-RU" sz="2400" b="1" dirty="0" smtClean="0"/>
              <a:t>Не </a:t>
            </a:r>
            <a:r>
              <a:rPr lang="ru-RU" sz="2400" b="1" dirty="0" smtClean="0"/>
              <a:t>запугивать школой. Рассказывать </a:t>
            </a:r>
            <a:r>
              <a:rPr lang="ru-RU" sz="2400" b="1" dirty="0"/>
              <a:t>о своих школьных годах, вспоминая смешные и поучительные случаи, читать вместе с ребенком книги о школе, рассказывать о школьных порядках, устроить </a:t>
            </a:r>
            <a:r>
              <a:rPr lang="ru-RU" sz="2400" b="1" dirty="0" smtClean="0"/>
              <a:t>экскурсию </a:t>
            </a:r>
            <a:r>
              <a:rPr lang="ru-RU" sz="2400" b="1" dirty="0"/>
              <a:t>по будущей школе, показав ему, где он будет учиться. Полезны занятия, которые развивают фантазию и воображение:  рисование, лепка, конструирование, а также самостоятельность  и упорство: занятия в кружках и секциях. </a:t>
            </a:r>
          </a:p>
          <a:p>
            <a:pPr algn="l"/>
            <a:r>
              <a:rPr lang="ru-RU" sz="2400" b="1" dirty="0"/>
              <a:t> </a:t>
            </a:r>
          </a:p>
        </p:txBody>
      </p:sp>
      <p:sp>
        <p:nvSpPr>
          <p:cNvPr id="11270" name="Rectangle 12"/>
          <p:cNvSpPr>
            <a:spLocks noChangeArrowheads="1"/>
          </p:cNvSpPr>
          <p:nvPr/>
        </p:nvSpPr>
        <p:spPr bwMode="auto">
          <a:xfrm>
            <a:off x="323850" y="1052513"/>
            <a:ext cx="45640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l"/>
            <a:endParaRPr lang="ru-RU" sz="2000" b="1" dirty="0">
              <a:solidFill>
                <a:srgbClr val="000066"/>
              </a:solidFill>
              <a:latin typeface="Arial" charset="0"/>
            </a:endParaRPr>
          </a:p>
          <a:p>
            <a:pPr lvl="1" algn="l">
              <a:buClr>
                <a:srgbClr val="990000"/>
              </a:buClr>
              <a:buFont typeface="Wingdings" pitchFamily="2" charset="2"/>
              <a:buNone/>
            </a:pPr>
            <a:endParaRPr lang="ru-RU" sz="20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8" name="Содержимое 3" descr="P11507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7686" cy="2909251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0" y="285728"/>
            <a:ext cx="3810000" cy="15001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Совет: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3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 бывает еще так: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661648" cy="5879006"/>
          </a:xfrm>
        </p:spPr>
        <p:txBody>
          <a:bodyPr>
            <a:normAutofit fontScale="85000" lnSpcReduction="20000"/>
          </a:bodyPr>
          <a:lstStyle/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i="1" dirty="0">
                <a:latin typeface="Calibri"/>
                <a:ea typeface="Times New Roman"/>
                <a:cs typeface="Times New Roman"/>
              </a:rPr>
              <a:t>Учитель объясняет условие задачи: </a:t>
            </a:r>
            <a:r>
              <a:rPr lang="ru-RU" sz="2800" i="1" dirty="0" smtClean="0">
                <a:latin typeface="Calibri"/>
                <a:ea typeface="Times New Roman"/>
                <a:cs typeface="Times New Roman"/>
              </a:rPr>
              <a:t>«Таня </a:t>
            </a:r>
            <a:r>
              <a:rPr lang="ru-RU" sz="2800" i="1" dirty="0">
                <a:latin typeface="Calibri"/>
                <a:ea typeface="Times New Roman"/>
                <a:cs typeface="Times New Roman"/>
              </a:rPr>
              <a:t>собрала 4 гриба, а Вова собрал 5 грибов. Сколько грибов собрали дети вместе</a:t>
            </a:r>
            <a:r>
              <a:rPr lang="ru-RU" sz="2800" i="1" dirty="0" smtClean="0">
                <a:latin typeface="Calibri"/>
                <a:ea typeface="Times New Roman"/>
                <a:cs typeface="Times New Roman"/>
              </a:rPr>
              <a:t>?».</a:t>
            </a:r>
            <a:r>
              <a:rPr lang="ru-RU" sz="2000" i="1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i="1" dirty="0" smtClean="0">
                <a:latin typeface="Calibri"/>
                <a:ea typeface="Times New Roman"/>
                <a:cs typeface="Times New Roman"/>
              </a:rPr>
              <a:t>Ученик начинает </a:t>
            </a:r>
            <a:r>
              <a:rPr lang="ru-RU" sz="2800" i="1" dirty="0">
                <a:latin typeface="Calibri"/>
                <a:ea typeface="Times New Roman"/>
                <a:cs typeface="Times New Roman"/>
              </a:rPr>
              <a:t>выкрикивать: «А </a:t>
            </a:r>
            <a:r>
              <a:rPr lang="ru-RU" sz="2800" i="1" dirty="0" smtClean="0">
                <a:latin typeface="Calibri"/>
                <a:ea typeface="Times New Roman"/>
                <a:cs typeface="Times New Roman"/>
              </a:rPr>
              <a:t>мы тоже </a:t>
            </a:r>
            <a:r>
              <a:rPr lang="ru-RU" sz="2800" i="1" dirty="0">
                <a:latin typeface="Calibri"/>
                <a:ea typeface="Times New Roman"/>
                <a:cs typeface="Times New Roman"/>
              </a:rPr>
              <a:t>грибы собирали». </a:t>
            </a:r>
            <a:endParaRPr lang="ru-RU" sz="2800" i="1" dirty="0" smtClean="0">
              <a:latin typeface="Calibri"/>
              <a:ea typeface="Times New Roman"/>
              <a:cs typeface="Times New Roman"/>
            </a:endParaRPr>
          </a:p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latin typeface="Calibri"/>
                <a:ea typeface="Times New Roman"/>
                <a:cs typeface="Times New Roman"/>
              </a:rPr>
              <a:t>В </a:t>
            </a:r>
            <a:r>
              <a:rPr lang="ru-RU" sz="2800" dirty="0">
                <a:latin typeface="Calibri"/>
                <a:ea typeface="Times New Roman"/>
                <a:cs typeface="Times New Roman"/>
              </a:rPr>
              <a:t>данном примере ребенок заменяет учебную задачу прямым общением со </a:t>
            </a:r>
            <a:r>
              <a:rPr lang="ru-RU" sz="2800" dirty="0" smtClean="0">
                <a:latin typeface="Calibri"/>
                <a:ea typeface="Times New Roman"/>
                <a:cs typeface="Times New Roman"/>
              </a:rPr>
              <a:t>взрослым.</a:t>
            </a:r>
            <a:r>
              <a:rPr lang="ru-RU" sz="2800" dirty="0">
                <a:latin typeface="Calibri"/>
                <a:ea typeface="Times New Roman"/>
                <a:cs typeface="Times New Roman"/>
              </a:rPr>
              <a:t> Это происходит от того, что ребенок </a:t>
            </a:r>
            <a:r>
              <a:rPr lang="ru-RU" sz="28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не может выдержать роль </a:t>
            </a:r>
            <a:r>
              <a:rPr lang="ru-RU" sz="2800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школьника</a:t>
            </a:r>
            <a:r>
              <a:rPr lang="ru-RU" sz="2800" dirty="0" smtClean="0">
                <a:latin typeface="Calibri"/>
                <a:ea typeface="Times New Roman"/>
                <a:cs typeface="Times New Roman"/>
              </a:rPr>
              <a:t>. Ребенок </a:t>
            </a:r>
            <a:r>
              <a:rPr lang="ru-RU" sz="2800" dirty="0">
                <a:latin typeface="Calibri"/>
                <a:ea typeface="Times New Roman"/>
                <a:cs typeface="Times New Roman"/>
              </a:rPr>
              <a:t>не наигрался в дошкольном возрасте, у него нет опыта сюжетно-ролевой игры. </a:t>
            </a:r>
            <a:endParaRPr lang="ru-RU" sz="2800" dirty="0" smtClean="0">
              <a:latin typeface="Calibri"/>
              <a:ea typeface="Times New Roman"/>
              <a:cs typeface="Times New Roman"/>
            </a:endParaRPr>
          </a:p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200" b="1" dirty="0" smtClean="0">
                <a:solidFill>
                  <a:srgbClr val="FF0000"/>
                </a:solidFill>
              </a:rPr>
              <a:t>Совет: предложите поиграть в школу. Если ребенок готов, то он выберет роль ученика, если </a:t>
            </a:r>
            <a:r>
              <a:rPr lang="ru-RU" sz="4200" b="1" dirty="0" err="1" smtClean="0">
                <a:solidFill>
                  <a:srgbClr val="FF0000"/>
                </a:solidFill>
              </a:rPr>
              <a:t>нет-то</a:t>
            </a:r>
            <a:r>
              <a:rPr lang="ru-RU" sz="4200" b="1" dirty="0" smtClean="0">
                <a:solidFill>
                  <a:srgbClr val="FF0000"/>
                </a:solidFill>
              </a:rPr>
              <a:t> роль учителя.</a:t>
            </a:r>
            <a:endParaRPr lang="ru-RU" sz="4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036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150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860990" y="1218156"/>
            <a:ext cx="5461958" cy="373997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pPr algn="ctr"/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00398" y="0"/>
            <a:ext cx="5643602" cy="2878040"/>
          </a:xfrm>
        </p:spPr>
        <p:txBody>
          <a:bodyPr>
            <a:normAutofit fontScale="25000" lnSpcReduction="20000"/>
          </a:bodyPr>
          <a:lstStyle/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800" dirty="0" smtClean="0">
                <a:latin typeface="Arial" pitchFamily="34" charset="0"/>
                <a:ea typeface="Times New Roman"/>
                <a:cs typeface="Arial" pitchFamily="34" charset="0"/>
              </a:rPr>
              <a:t>Мы, взрослые, </a:t>
            </a:r>
            <a:r>
              <a:rPr lang="ru-RU" sz="12800" dirty="0">
                <a:latin typeface="Arial" pitchFamily="34" charset="0"/>
                <a:ea typeface="Times New Roman"/>
                <a:cs typeface="Arial" pitchFamily="34" charset="0"/>
              </a:rPr>
              <a:t>часто не придаем большого значения игре. </a:t>
            </a:r>
            <a:r>
              <a:rPr lang="ru-RU" sz="12800" dirty="0" smtClean="0">
                <a:latin typeface="Arial" pitchFamily="34" charset="0"/>
                <a:ea typeface="Times New Roman"/>
                <a:cs typeface="Arial" pitchFamily="34" charset="0"/>
              </a:rPr>
              <a:t> Но только </a:t>
            </a:r>
            <a:r>
              <a:rPr lang="ru-RU" sz="12800" dirty="0">
                <a:latin typeface="Arial" pitchFamily="34" charset="0"/>
                <a:ea typeface="Times New Roman"/>
                <a:cs typeface="Arial" pitchFamily="34" charset="0"/>
              </a:rPr>
              <a:t>в игре, происходит целостное развитие ребенка, формируются предпосылки к учебной деятельности. В игре осуществляется и интеллектуальное, и эмоциональное, и личностное развитие </a:t>
            </a:r>
            <a:r>
              <a:rPr lang="ru-RU" sz="12800" dirty="0" err="1" smtClean="0">
                <a:latin typeface="Arial" pitchFamily="34" charset="0"/>
                <a:ea typeface="Times New Roman"/>
                <a:cs typeface="Arial" pitchFamily="34" charset="0"/>
              </a:rPr>
              <a:t>ребенка.</a:t>
            </a:r>
            <a:r>
              <a:rPr lang="ru-RU" sz="12800" b="1" u="sng" dirty="0" err="1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Не</a:t>
            </a:r>
            <a:r>
              <a:rPr lang="ru-RU" sz="12800" b="1" u="sng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12800" b="1" u="sng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забывайте об этом, играйте с детьми!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1440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</a:rPr>
              <a:t>Тест 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</a:rPr>
              <a:t>«Готовы ли вы отдать ребенка в школу».</a:t>
            </a:r>
            <a:endParaRPr lang="ru-RU" sz="4000" dirty="0">
              <a:solidFill>
                <a:schemeClr val="accent1">
                  <a:lumMod val="7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i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«Прочитайте </a:t>
            </a:r>
            <a:r>
              <a:rPr lang="ru-RU" sz="3600" i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внимательно каждое утверждение и, если Вы согласны с ним, поставьте </a:t>
            </a:r>
            <a:r>
              <a:rPr lang="ru-RU" sz="3600" i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 </a:t>
            </a:r>
            <a:r>
              <a:rPr lang="ru-RU" sz="3600" i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 балл».</a:t>
            </a:r>
            <a:endParaRPr lang="ru-RU" sz="3600" dirty="0"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1026" name="Picture 2" descr="http://img-fotki.yandex.ru/get/5820/25585874.168/0_9ff3e_a803ee8a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3264297" cy="326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60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pPr algn="ctr"/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435280" cy="5127848"/>
          </a:xfrm>
        </p:spPr>
        <p:txBody>
          <a:bodyPr>
            <a:normAutofit fontScale="92500"/>
          </a:bodyPr>
          <a:lstStyle/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Мотивационная готовность включает в себя такое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психологическое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качество, как </a:t>
            </a:r>
            <a:r>
              <a:rPr lang="ru-RU" sz="2800" b="1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самооценка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 Ребенок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должен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иметь адекватную самооценку, понимать свои удачи и промахи. </a:t>
            </a:r>
            <a:endParaRPr lang="ru-RU" sz="280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Дети с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завышенной самооценкой не склонны считать себя виноватыми в собственных неудачах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Дети с заниженной самооценкой не верят в свои силы, находятся в постоянном напряжении.</a:t>
            </a:r>
            <a:endParaRPr lang="ru-RU" sz="2000" dirty="0"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2949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lib.rus.ec/i/19/549619/i_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502823" cy="54149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8715404" cy="20717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Попросите ребенка поставить себя на лестницу, если вверху самые хорошие, а </a:t>
            </a:r>
            <a:r>
              <a:rPr lang="ru-RU" dirty="0" err="1" smtClean="0">
                <a:solidFill>
                  <a:schemeClr val="tx1"/>
                </a:solidFill>
              </a:rPr>
              <a:t>внизу-самые</a:t>
            </a:r>
            <a:r>
              <a:rPr lang="ru-RU" dirty="0" smtClean="0">
                <a:solidFill>
                  <a:schemeClr val="tx1"/>
                </a:solidFill>
              </a:rPr>
              <a:t> плохие ребята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http://edu.znate.ru/tw_files/27916/d-27915416/27915416_html_23117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40960" cy="19442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 2 место </a:t>
            </a:r>
            <a:br>
              <a:rPr lang="ru-RU" dirty="0" smtClean="0"/>
            </a:br>
            <a:r>
              <a:rPr lang="ru-RU" dirty="0" smtClean="0"/>
              <a:t>специалисты ставят </a:t>
            </a:r>
            <a:r>
              <a:rPr lang="ru-RU" b="1" i="1" dirty="0" smtClean="0"/>
              <a:t>интеллектуальную готовность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492896"/>
            <a:ext cx="8229600" cy="4032448"/>
          </a:xfrm>
        </p:spPr>
        <p:txBody>
          <a:bodyPr>
            <a:normAutofit/>
          </a:bodyPr>
          <a:lstStyle/>
          <a:p>
            <a:pPr marL="64008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развитие памяти</a:t>
            </a:r>
          </a:p>
          <a:p>
            <a:pPr marL="64008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развитие внимания</a:t>
            </a:r>
          </a:p>
          <a:p>
            <a:pPr marL="64008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развитие мышления</a:t>
            </a:r>
          </a:p>
          <a:p>
            <a:pPr marL="64008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развитие воображения</a:t>
            </a:r>
          </a:p>
          <a:p>
            <a:pPr marL="64008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Arial" pitchFamily="34" charset="0"/>
                <a:ea typeface="Times New Roman"/>
                <a:cs typeface="Arial" pitchFamily="34" charset="0"/>
              </a:rPr>
              <a:t>р</a:t>
            </a:r>
            <a:r>
              <a:rPr lang="ru-RU" sz="2800" b="1" dirty="0" smtClean="0">
                <a:latin typeface="Arial" pitchFamily="34" charset="0"/>
                <a:ea typeface="Times New Roman"/>
                <a:cs typeface="Arial" pitchFamily="34" charset="0"/>
              </a:rPr>
              <a:t>азвитие кругозора</a:t>
            </a:r>
            <a:endParaRPr lang="ru-RU" sz="2800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9218" name="Picture 2" descr="http://www.dagpravda.ru/images/materials/full_Talan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571744"/>
            <a:ext cx="3422915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318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psihologos.akkupunktura.ru/wp-content/uploads/2011/12/bl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000528" cy="3326842"/>
          </a:xfrm>
          <a:prstGeom prst="rect">
            <a:avLst/>
          </a:prstGeom>
          <a:noFill/>
        </p:spPr>
      </p:pic>
      <p:pic>
        <p:nvPicPr>
          <p:cNvPr id="61444" name="Picture 4" descr="http://ok-t.ru/helpiksorg/baza1/1046252573659.files/image1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71480"/>
            <a:ext cx="3657600" cy="2619375"/>
          </a:xfrm>
          <a:prstGeom prst="rect">
            <a:avLst/>
          </a:prstGeom>
          <a:noFill/>
        </p:spPr>
      </p:pic>
      <p:pic>
        <p:nvPicPr>
          <p:cNvPr id="61446" name="Picture 6" descr="http://psylist.net/praktikum/i/grafdik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2214578" cy="3112861"/>
          </a:xfrm>
          <a:prstGeom prst="rect">
            <a:avLst/>
          </a:prstGeom>
          <a:noFill/>
        </p:spPr>
      </p:pic>
      <p:pic>
        <p:nvPicPr>
          <p:cNvPr id="61448" name="Picture 8" descr="http://www.logopedkniga.ru/modules/InternetShop/management/storage/images/products/images/368/osn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500438"/>
            <a:ext cx="6090428" cy="31289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pPr algn="ctr"/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5720" y="642918"/>
            <a:ext cx="8229600" cy="54878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Важно, чтобы ребенок желал узнавать что-то новое. Высокий уровень обучаемости напрямую связан с познавательной активностью.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Очень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часто ребенок своими вопросами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«Почему</a:t>
            </a:r>
            <a:r>
              <a:rPr lang="ru-RU" sz="28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?», «Зачем?»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буквально атакует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взрослого. Нужно помнить, что именно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детские вопросы являются важнейшим </a:t>
            </a:r>
            <a:r>
              <a:rPr lang="ru-RU" sz="28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показателем познавательной активности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ребенка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 Отмахиваясь от детских вопросов,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мы формируем у ребенка интеллектуальную пассивность.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teremokds.caduk.ru/images/p17_resiz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68240"/>
            <a:ext cx="1773128" cy="1773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8134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714356"/>
            <a:ext cx="7467600" cy="487375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Попробуйте провести диагностику готовности со своим ребенком:</a:t>
            </a:r>
            <a:endParaRPr lang="ru-RU" sz="6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75" y="142875"/>
            <a:ext cx="7786688" cy="1285875"/>
          </a:xfrm>
        </p:spPr>
        <p:txBody>
          <a:bodyPr/>
          <a:lstStyle/>
          <a:p>
            <a:pPr algn="l" eaLnBrk="1" hangingPunct="1"/>
            <a:r>
              <a:rPr lang="ru-RU" sz="3600" b="1" u="sng" smtClean="0">
                <a:solidFill>
                  <a:srgbClr val="A72323"/>
                </a:solidFill>
                <a:latin typeface="Times New Roman" pitchFamily="18" charset="0"/>
                <a:cs typeface="Times New Roman" pitchFamily="18" charset="0"/>
              </a:rPr>
              <a:t>Графический тест Керна—Йерасика</a:t>
            </a:r>
            <a:endParaRPr lang="ru-RU" sz="3600" u="sng" smtClean="0">
              <a:solidFill>
                <a:srgbClr val="A7232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Рисунок 5" descr="http://testoteka.narod.ru/got/1/03/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57813" y="2143125"/>
            <a:ext cx="3001962" cy="1357313"/>
          </a:xfrm>
          <a:ln>
            <a:solidFill>
              <a:srgbClr val="002060"/>
            </a:solidFill>
          </a:ln>
        </p:spPr>
      </p:pic>
      <p:pic>
        <p:nvPicPr>
          <p:cNvPr id="13316" name="Рисунок 9" descr="http://testoteka.narod.ru/got/1/03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3643313"/>
            <a:ext cx="3000375" cy="12858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3317" name="Рисунок 10" descr="http://testoteka.narod.ru/got/1/03/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5072063"/>
            <a:ext cx="3025775" cy="12858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785813" y="1357313"/>
            <a:ext cx="800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Каждое задание оценивается по пятибалльной шкале (1 - высший бал; 5 - низший бал), а затем вычисляется суммированный итог по трем заданиям. </a:t>
            </a:r>
          </a:p>
        </p:txBody>
      </p:sp>
      <p:sp>
        <p:nvSpPr>
          <p:cNvPr id="13319" name="Прямоугольник 6"/>
          <p:cNvSpPr>
            <a:spLocks noChangeArrowheads="1"/>
          </p:cNvSpPr>
          <p:nvPr/>
        </p:nvSpPr>
        <p:spPr bwMode="auto">
          <a:xfrm>
            <a:off x="785813" y="2500313"/>
            <a:ext cx="2797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1. Нарисовать мужчину.</a:t>
            </a:r>
          </a:p>
        </p:txBody>
      </p:sp>
      <p:sp>
        <p:nvSpPr>
          <p:cNvPr id="13320" name="Прямоугольник 7"/>
          <p:cNvSpPr>
            <a:spLocks noChangeArrowheads="1"/>
          </p:cNvSpPr>
          <p:nvPr/>
        </p:nvSpPr>
        <p:spPr bwMode="auto">
          <a:xfrm>
            <a:off x="785813" y="3500438"/>
            <a:ext cx="321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2. Скопировать фразу.</a:t>
            </a:r>
          </a:p>
        </p:txBody>
      </p:sp>
      <p:sp>
        <p:nvSpPr>
          <p:cNvPr id="13321" name="Прямоугольник 8"/>
          <p:cNvSpPr>
            <a:spLocks noChangeArrowheads="1"/>
          </p:cNvSpPr>
          <p:nvPr/>
        </p:nvSpPr>
        <p:spPr bwMode="auto">
          <a:xfrm>
            <a:off x="785813" y="4429125"/>
            <a:ext cx="3786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3. Срисовать группу точек.</a:t>
            </a:r>
          </a:p>
        </p:txBody>
      </p:sp>
      <p:sp>
        <p:nvSpPr>
          <p:cNvPr id="13322" name="Прямоугольник 9"/>
          <p:cNvSpPr>
            <a:spLocks noChangeArrowheads="1"/>
          </p:cNvSpPr>
          <p:nvPr/>
        </p:nvSpPr>
        <p:spPr bwMode="auto">
          <a:xfrm>
            <a:off x="785813" y="4857750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000" b="1" i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Итоги:</a:t>
            </a:r>
          </a:p>
          <a:p>
            <a:pPr>
              <a:buFont typeface="Arial" charset="0"/>
              <a:buNone/>
            </a:pPr>
            <a:r>
              <a:rPr lang="ru-RU" sz="200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Если общая сумма баллов:</a:t>
            </a:r>
          </a:p>
          <a:p>
            <a:pPr>
              <a:buFont typeface="Arial" charset="0"/>
              <a:buNone/>
            </a:pPr>
            <a:r>
              <a:rPr lang="ru-RU" sz="200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1-6 - высокий уровень</a:t>
            </a:r>
          </a:p>
          <a:p>
            <a:pPr>
              <a:buFont typeface="Arial" charset="0"/>
              <a:buNone/>
            </a:pPr>
            <a:r>
              <a:rPr lang="ru-RU" sz="200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7-11 - средний уровень</a:t>
            </a:r>
          </a:p>
          <a:p>
            <a:pPr>
              <a:buFont typeface="Arial" charset="0"/>
              <a:buNone/>
            </a:pPr>
            <a:r>
              <a:rPr lang="ru-RU" sz="200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12-15 - низкий уровень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142875"/>
            <a:ext cx="7885113" cy="1055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u="sng" smtClean="0">
                <a:solidFill>
                  <a:srgbClr val="A72323"/>
                </a:solidFill>
                <a:latin typeface="Times New Roman" pitchFamily="18" charset="0"/>
                <a:cs typeface="Times New Roman" pitchFamily="18" charset="0"/>
              </a:rPr>
              <a:t>Общая ориентация детей </a:t>
            </a:r>
            <a:br>
              <a:rPr lang="ru-RU" sz="3600" b="1" u="sng" smtClean="0">
                <a:solidFill>
                  <a:srgbClr val="A723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smtClean="0">
                <a:solidFill>
                  <a:srgbClr val="A72323"/>
                </a:solidFill>
                <a:latin typeface="Times New Roman" pitchFamily="18" charset="0"/>
                <a:cs typeface="Times New Roman" pitchFamily="18" charset="0"/>
              </a:rPr>
              <a:t>в окружающем мире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357188" y="1285875"/>
            <a:ext cx="8215312" cy="55721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ru-RU" sz="1600" i="1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u="sng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     1. Как тебя зовут</a:t>
            </a: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? Фамилия, имя, отчество.</a:t>
            </a:r>
            <a:endParaRPr lang="ru-RU" sz="1800" dirty="0" smtClean="0">
              <a:solidFill>
                <a:srgbClr val="00030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     2. Сколько тебе лет</a:t>
            </a: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? Когда у тебя день рождения? Сколько лет тебе будет через 2 года? А было в прошлом году?</a:t>
            </a:r>
            <a:endParaRPr lang="ru-RU" sz="1800" dirty="0" smtClean="0">
              <a:solidFill>
                <a:srgbClr val="00030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     3. Как зовут твоих родителей?     </a:t>
            </a: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Кем они работают?                                                                             </a:t>
            </a:r>
            <a:endParaRPr lang="ru-RU" sz="1800" dirty="0" smtClean="0">
              <a:solidFill>
                <a:srgbClr val="00030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     4. Как </a:t>
            </a: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называется наша страна, наш поселок, </a:t>
            </a: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в котором ты </a:t>
            </a: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живешь и город, рядом с поселком? Как до него можно добраться?</a:t>
            </a:r>
            <a:endParaRPr lang="ru-RU" sz="1800" dirty="0" smtClean="0">
              <a:solidFill>
                <a:srgbClr val="0003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     5. Как называется улица, на которой ты живешь</a:t>
            </a: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Какой у тебя номер дома и квартиры?</a:t>
            </a:r>
          </a:p>
          <a:p>
            <a:pPr>
              <a:buNone/>
            </a:pP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     6. </a:t>
            </a: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Каких животных ты знаешь? Какие из них дикие и какие домашние?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7. Чем отличаются дикие животные от домашних?</a:t>
            </a:r>
            <a:endParaRPr lang="ru-RU" sz="1800" dirty="0" smtClean="0">
              <a:solidFill>
                <a:srgbClr val="00030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     8. В какое время года появляются и в какое время года опадают листья с деревьев?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     9. Как называется то время, когда ты просыпаешься, обедаешь </a:t>
            </a: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готовишься ко сну?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     10. Назови предметы одежды и столовые приборы, которыми ты пользуешься.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ru-RU" sz="1800" b="1" i="1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      10 баллов </a:t>
            </a:r>
            <a:r>
              <a:rPr lang="ru-RU" sz="1800" i="1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- ваш ребенок </a:t>
            </a:r>
            <a:r>
              <a:rPr lang="ru-RU" sz="1800" i="1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скорее всего психологически </a:t>
            </a:r>
            <a:r>
              <a:rPr lang="ru-RU" sz="1800" i="1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готов к обучению в школе. Количество баллов </a:t>
            </a:r>
            <a:r>
              <a:rPr lang="ru-RU" sz="1800" b="1" i="1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менее </a:t>
            </a:r>
            <a:r>
              <a:rPr lang="ru-RU" sz="1800" b="1" i="1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800" i="1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говорит </a:t>
            </a:r>
            <a:r>
              <a:rPr lang="ru-RU" sz="1800" i="1" dirty="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о слишком малом запасе бытовых знаний, необходимом для успешного начала учебной деятельности.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285750"/>
            <a:ext cx="8229600" cy="871538"/>
          </a:xfrm>
        </p:spPr>
        <p:txBody>
          <a:bodyPr/>
          <a:lstStyle/>
          <a:p>
            <a:pPr eaLnBrk="1" hangingPunct="1"/>
            <a:r>
              <a:rPr lang="ru-RU" sz="3600" b="1" u="sng" smtClean="0">
                <a:solidFill>
                  <a:srgbClr val="A723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готовности</a:t>
            </a:r>
            <a:endParaRPr lang="ru-RU" sz="3600" u="sng" smtClean="0">
              <a:solidFill>
                <a:srgbClr val="A7232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571500" y="1143000"/>
            <a:ext cx="8001000" cy="5500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222268"/>
                </a:solidFill>
              </a:rPr>
              <a:t> </a:t>
            </a:r>
            <a:r>
              <a:rPr lang="ru-RU" sz="2400" b="1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Пространственные и временные понятия</a:t>
            </a:r>
          </a:p>
          <a:p>
            <a:pPr eaLnBrk="1" hangingPunct="1">
              <a:buFontTx/>
              <a:buNone/>
            </a:pPr>
            <a:r>
              <a:rPr lang="ru-RU" sz="1600" b="1" u="sng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Ориентация в пространстве</a:t>
            </a:r>
            <a:r>
              <a:rPr lang="ru-RU" sz="1600" b="1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1. Попросите ребенка показать вам правую руку, взять левой рукой правое ухо.</a:t>
            </a: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2. Дайте ребенку задание:</a:t>
            </a: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  «Положи книгу на стол».</a:t>
            </a: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  «Положи тетрадь под книгу, на книгу ручку».</a:t>
            </a: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  «Где находится тетрадь по отношению к столу?»</a:t>
            </a: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  «Где находится книга по отношению к ручке?»</a:t>
            </a:r>
          </a:p>
          <a:p>
            <a:pPr eaLnBrk="1" hangingPunct="1">
              <a:buFontTx/>
              <a:buNone/>
            </a:pPr>
            <a:r>
              <a:rPr lang="ru-RU" sz="1600" b="1" u="sng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Временные представления:</a:t>
            </a: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1. Какое сейчас время года?</a:t>
            </a: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2. А что будет потом?</a:t>
            </a: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3. А до него что было?</a:t>
            </a: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4. Назови сегодняшний день недели.</a:t>
            </a: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5. Сколько дней в неделе? Месяцев в году?</a:t>
            </a: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6. Назови дни недели. Назови месяцы.</a:t>
            </a: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7. Перечисли время суток.</a:t>
            </a:r>
          </a:p>
          <a:p>
            <a:pPr eaLnBrk="1" hangingPunct="1">
              <a:buFontTx/>
              <a:buNone/>
            </a:pPr>
            <a:endParaRPr lang="ru-RU" sz="2800" b="1" smtClean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175"/>
            <a:ext cx="8064896" cy="685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</a:t>
            </a:r>
            <a:r>
              <a:rPr lang="ru-RU" sz="3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.  Вы считаете, что Вашему ребенку будет трудно учиться в школе?</a:t>
            </a:r>
            <a:endParaRPr lang="ru-RU" sz="32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2.  Вы опасаетесь, что, придя в школу, Ваш ребенок чаще будет болеть?</a:t>
            </a:r>
            <a:endParaRPr lang="ru-RU" sz="32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3</a:t>
            </a:r>
            <a:r>
              <a:rPr lang="ru-RU" sz="32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. </a:t>
            </a:r>
            <a:r>
              <a:rPr lang="ru-RU" sz="3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Вы не можете себе представить, что Ваш ребенок достаточно быстро и успешно овладеет чтением, письмом, счетом?</a:t>
            </a:r>
            <a:endParaRPr lang="ru-RU" sz="32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4</a:t>
            </a:r>
            <a:r>
              <a:rPr lang="ru-RU" sz="32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.  </a:t>
            </a:r>
            <a:r>
              <a:rPr lang="ru-RU" sz="3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Вы думаете, что он сможет быть лучше всех?</a:t>
            </a:r>
            <a:endParaRPr lang="ru-RU" sz="32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5.  Вы считаете, что дети-«первоклашки» не умеют быть </a:t>
            </a:r>
            <a:r>
              <a:rPr lang="ru-RU" sz="32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достаточно </a:t>
            </a:r>
            <a:r>
              <a:rPr lang="ru-RU" sz="3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самостоятельными</a:t>
            </a:r>
            <a:r>
              <a:rPr lang="ru-RU" sz="32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?</a:t>
            </a:r>
            <a:endParaRPr lang="ru-RU" sz="3200" b="1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11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u="sng" smtClean="0">
                <a:solidFill>
                  <a:srgbClr val="A723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готовности</a:t>
            </a:r>
            <a:r>
              <a:rPr lang="ru-RU" sz="36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030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Мышление</a:t>
            </a:r>
            <a:endParaRPr lang="ru-RU" sz="3200" smtClean="0">
              <a:solidFill>
                <a:srgbClr val="00030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4294967295"/>
          </p:nvPr>
        </p:nvSpPr>
        <p:spPr>
          <a:xfrm>
            <a:off x="642938" y="1500188"/>
            <a:ext cx="7972425" cy="71437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sz="1800" b="1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Спросите, какой предмет из четырех – лишний.</a:t>
            </a:r>
          </a:p>
          <a:p>
            <a:pPr eaLnBrk="1" hangingPunct="1">
              <a:buFontTx/>
              <a:buNone/>
            </a:pPr>
            <a:r>
              <a:rPr lang="ru-RU" sz="1800" b="1" smtClean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Попросите ребенка оставшиеся назвать одним словом.</a:t>
            </a:r>
          </a:p>
        </p:txBody>
      </p:sp>
      <p:pic>
        <p:nvPicPr>
          <p:cNvPr id="16388" name="Picture 5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4929188"/>
            <a:ext cx="4094163" cy="1500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4929188"/>
            <a:ext cx="3822700" cy="1500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500063" y="4500563"/>
            <a:ext cx="6357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Подбери коврику нужную заплатку:</a:t>
            </a:r>
            <a:endParaRPr lang="ru-RU">
              <a:solidFill>
                <a:srgbClr val="0003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1" name="Picture 2" descr="C:\Documents and Settings\ЭдВлад\Рабочий стол\2012-03-22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214563"/>
            <a:ext cx="43418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3" descr="C:\Documents and Settings\ЭдВлад\Рабочий стол\2012-03-22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214563"/>
            <a:ext cx="4357688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35280" cy="18608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На 3 место специалисты ставят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эмоционально-волевую готовность</a:t>
            </a:r>
            <a:endParaRPr lang="ru-RU" sz="4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36912"/>
            <a:ext cx="8229600" cy="36876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Волевая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готовность </a:t>
            </a:r>
            <a:r>
              <a:rPr lang="ru-RU" sz="28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подразумевает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умение делать то, что требует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учитель, работать по инструкции.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Чтобы делать необходимое, нужно волевое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усилие</a:t>
            </a:r>
            <a:r>
              <a:rPr lang="ru-RU" sz="28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, умение управлять своим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поведением, своими эмоциями.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Правильно организовать свою деятельность, добиться успеха в ней намного легче школьникам, у которых достаточно развиты самостоятельность, настойчивость, умение доводить начатое  дело до конца.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5647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6" descr="P11507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5400000">
            <a:off x="5504046" y="782467"/>
            <a:ext cx="4708173" cy="3143240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0"/>
            <a:ext cx="7772400" cy="35877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СОВЕТ: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539750" y="5910263"/>
            <a:ext cx="8882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14282" y="357166"/>
            <a:ext cx="6000764" cy="62109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</a:pPr>
            <a:r>
              <a:rPr lang="ru-RU" sz="2800" b="1" dirty="0"/>
              <a:t>Формированию этих качеств поможет </a:t>
            </a:r>
            <a:r>
              <a:rPr lang="ru-RU" sz="2800" b="1" dirty="0">
                <a:solidFill>
                  <a:srgbClr val="FF0000"/>
                </a:solidFill>
              </a:rPr>
              <a:t>игра</a:t>
            </a:r>
            <a:r>
              <a:rPr lang="ru-RU" sz="2800" b="1" dirty="0" smtClean="0"/>
              <a:t>!!! Особенно игры с правилами!</a:t>
            </a:r>
            <a:endParaRPr lang="ru-RU" sz="2800" b="1" dirty="0"/>
          </a:p>
          <a:p>
            <a:pPr algn="l">
              <a:lnSpc>
                <a:spcPct val="70000"/>
              </a:lnSpc>
            </a:pPr>
            <a:r>
              <a:rPr lang="ru-RU" sz="2800" b="1" dirty="0"/>
              <a:t>Игры учат спокойно дожидаться своей </a:t>
            </a:r>
            <a:r>
              <a:rPr lang="ru-RU" sz="2800" b="1" i="1" dirty="0"/>
              <a:t>очереди, </a:t>
            </a:r>
            <a:r>
              <a:rPr lang="ru-RU" sz="2800" b="1" dirty="0"/>
              <a:t>своего хода, с достоинством </a:t>
            </a:r>
            <a:r>
              <a:rPr lang="ru-RU" sz="2800" b="1" i="1" dirty="0"/>
              <a:t>проигрывать</a:t>
            </a:r>
            <a:r>
              <a:rPr lang="ru-RU" sz="2800" b="1" dirty="0"/>
              <a:t>, выстраивать свою стратегию и при этом учитывать постоянно меняющиеся обстоятельства и т.д.</a:t>
            </a:r>
            <a:br>
              <a:rPr lang="ru-RU" sz="2800" b="1" dirty="0"/>
            </a:br>
            <a:endParaRPr lang="ru-RU" sz="2800" b="1" dirty="0"/>
          </a:p>
          <a:p>
            <a:pPr algn="l">
              <a:lnSpc>
                <a:spcPct val="70000"/>
              </a:lnSpc>
              <a:spcBef>
                <a:spcPct val="20000"/>
              </a:spcBef>
            </a:pPr>
            <a:r>
              <a:rPr lang="ru-RU" sz="2800" b="1" dirty="0"/>
              <a:t>Важно проявлять веру в ребенка, искренне поощрять, помогать  и  поддерживать. Потихоньку ребенок разовьет в себе способность к волевому усилию, но не сразу. Помогите ему!</a:t>
            </a:r>
          </a:p>
          <a:p>
            <a:pPr algn="l">
              <a:lnSpc>
                <a:spcPct val="70000"/>
              </a:lnSpc>
            </a:pP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70423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b="1" dirty="0" smtClean="0"/>
              <a:t>ПРИВЫЧКА К ТРУДУ БЛАГОРОДНАЯ...</a:t>
            </a:r>
            <a:r>
              <a:rPr lang="ru-RU" sz="4400" dirty="0" smtClean="0"/>
              <a:t> 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57158" y="1789112"/>
            <a:ext cx="6400800" cy="50688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Необходимо привлекать детей к выполнению  домашних обязанностей: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поливать цветы;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вытирать пыль;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ухаживать за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домашними животными;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убирать игрушки;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застилать постель;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содержать в порядке свои вещи.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Постепенно нужно предлагать ребенку и такую работу, которая, может, и не интересна ему, но необходима!</a:t>
            </a:r>
          </a:p>
        </p:txBody>
      </p:sp>
      <p:pic>
        <p:nvPicPr>
          <p:cNvPr id="59394" name="Picture 2" descr="http://www.all-diet.info/wp-content/uploads/2014/05/file5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786058"/>
            <a:ext cx="3535539" cy="23617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На 4 </a:t>
            </a:r>
            <a:r>
              <a:rPr lang="ru-RU" dirty="0" smtClean="0">
                <a:cs typeface="Andalus" panose="02020603050405020304" pitchFamily="18" charset="-78"/>
              </a:rPr>
              <a:t>место</a:t>
            </a:r>
            <a:r>
              <a:rPr lang="ru-RU" dirty="0" smtClean="0"/>
              <a:t> специалисты ставят </a:t>
            </a:r>
            <a:r>
              <a:rPr lang="ru-RU" b="1" i="1" dirty="0" smtClean="0"/>
              <a:t>коммуникативную готовность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8229600" cy="352502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Умение устанавливать </a:t>
            </a:r>
            <a:r>
              <a:rPr lang="ru-RU" sz="28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контакт с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учителем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У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мение </a:t>
            </a:r>
            <a:r>
              <a:rPr lang="ru-RU" sz="28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войти в детский коллектив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www.straipsniai.lt/news/images/8918-brother-yelling-at-si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1905000" cy="1905000"/>
          </a:xfrm>
          <a:prstGeom prst="rect">
            <a:avLst/>
          </a:prstGeom>
          <a:noFill/>
        </p:spPr>
      </p:pic>
      <p:sp>
        <p:nvSpPr>
          <p:cNvPr id="8196" name="AutoShape 4" descr="Картинки по запросу дети ссорятся в шко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Картинки по запросу дети ссорятся в шко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Картинки по запросу дети ссорятся в шко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P11508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4071942"/>
            <a:ext cx="3557257" cy="2374873"/>
          </a:xfrm>
          <a:prstGeom prst="rect">
            <a:avLst/>
          </a:prstGeom>
        </p:spPr>
      </p:pic>
      <p:pic>
        <p:nvPicPr>
          <p:cNvPr id="11" name="Содержимое 3" descr="P11508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3857628"/>
            <a:ext cx="3214678" cy="2146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8743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</a:t>
            </a:r>
            <a:r>
              <a:rPr lang="ru-RU" dirty="0" smtClean="0"/>
              <a:t> только на 5 </a:t>
            </a:r>
            <a:r>
              <a:rPr lang="ru-RU" dirty="0" smtClean="0"/>
              <a:t>место специалисты ставят</a:t>
            </a:r>
            <a:br>
              <a:rPr lang="ru-RU" dirty="0" smtClean="0"/>
            </a:br>
            <a:r>
              <a:rPr lang="ru-RU" b="1" i="1" dirty="0" smtClean="0"/>
              <a:t>педагогическую готовность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4191744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навыки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счета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навыки письма </a:t>
            </a:r>
          </a:p>
          <a:p>
            <a:r>
              <a:rPr lang="ru-RU" sz="28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авыки рисования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чистая речь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бщая </a:t>
            </a:r>
            <a:r>
              <a:rPr lang="ru-RU" sz="28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осведомленность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img3.proshkolu.ru/content/media/pic/std/3000000/2998000/2997913-949b6ded85c1ed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785926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200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50017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sz="5400" b="1" dirty="0" smtClean="0"/>
              <a:t>Напоследок: частые вопросы: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Обязательно ли ребенок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должен уметь читать и писать к 1 классу?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Не обязательно.</a:t>
            </a:r>
          </a:p>
          <a:p>
            <a:r>
              <a:rPr lang="ru-RU" dirty="0" smtClean="0"/>
              <a:t>Умение складывать из слогов слова еще не является умением читать. Многие дети с трудом осваивают эту сложную мыслительную операцию - не стоит их подгонять! Навык чтения и письма должен формироваться по специальным методикам (складываются представления о речи, звуках и буквах). </a:t>
            </a:r>
          </a:p>
          <a:p>
            <a:r>
              <a:rPr lang="ru-RU" dirty="0" smtClean="0"/>
              <a:t>Основными умениями при чтении являются понимание прочитанного текста, анализ описанной ситуации, ответы на вопросы после чтения.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>
                <a:solidFill>
                  <a:schemeClr val="tx1"/>
                </a:solidFill>
              </a:rPr>
              <a:t>Как быть, если ребенок </a:t>
            </a:r>
            <a:r>
              <a:rPr lang="ru-RU" sz="3600" dirty="0" err="1" smtClean="0">
                <a:solidFill>
                  <a:schemeClr val="tx1"/>
                </a:solidFill>
              </a:rPr>
              <a:t>леворукий</a:t>
            </a:r>
            <a:r>
              <a:rPr lang="ru-RU" sz="3600" dirty="0" smtClean="0">
                <a:solidFill>
                  <a:schemeClr val="tx1"/>
                </a:solidFill>
              </a:rPr>
              <a:t>?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6610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Ни в коем случае не следует идти против природы и переучивать ребенка. Это может повлечь за собой серьезные нарушения его здоровья. Кроме того, сейчас издаются специальные пособия для </a:t>
            </a:r>
            <a:r>
              <a:rPr lang="ru-RU" sz="2800" dirty="0" err="1" smtClean="0"/>
              <a:t>леворуких</a:t>
            </a:r>
            <a:r>
              <a:rPr lang="ru-RU" sz="2800" dirty="0" smtClean="0"/>
              <a:t> детей, в частности «Прописи для первоклассников с трудностями обучения письму и </a:t>
            </a:r>
            <a:r>
              <a:rPr lang="ru-RU" sz="2800" dirty="0" err="1" smtClean="0"/>
              <a:t>леворуких</a:t>
            </a:r>
            <a:r>
              <a:rPr lang="ru-RU" sz="2800" dirty="0" smtClean="0"/>
              <a:t> детей» автора М. М. Безруких, ручки и карандаши изогнутой формы.  Последствия переучивания </a:t>
            </a:r>
            <a:r>
              <a:rPr lang="ru-RU" sz="2800" dirty="0" err="1" smtClean="0"/>
              <a:t>леворуких</a:t>
            </a:r>
            <a:r>
              <a:rPr lang="ru-RU" sz="2800" dirty="0" smtClean="0"/>
              <a:t> детей чаще всего носят психоневрологический характер: нарушение сна, повышенная возбудимость.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415842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524625"/>
          </a:xfrm>
        </p:spPr>
        <p:txBody>
          <a:bodyPr>
            <a:normAutofit lnSpcReduction="10000"/>
          </a:bodyPr>
          <a:lstStyle/>
          <a:p>
            <a:pPr algn="ctr" eaLnBrk="1" hangingPunct="1">
              <a:buNone/>
            </a:pPr>
            <a:r>
              <a:rPr lang="ru-RU" sz="3000" b="1" dirty="0" smtClean="0"/>
              <a:t>В первом классе ставят оценки?</a:t>
            </a:r>
          </a:p>
          <a:p>
            <a:pPr eaLnBrk="1" hangingPunct="1"/>
            <a:r>
              <a:rPr lang="ru-RU" sz="3000" dirty="0" smtClean="0"/>
              <a:t>В </a:t>
            </a:r>
            <a:r>
              <a:rPr lang="ru-RU" sz="3000" dirty="0" smtClean="0"/>
              <a:t>1 классе обучение действительно </a:t>
            </a:r>
            <a:r>
              <a:rPr lang="ru-RU" sz="3000" dirty="0" err="1" smtClean="0"/>
              <a:t>безоценочное</a:t>
            </a:r>
            <a:r>
              <a:rPr lang="ru-RU" sz="3000" dirty="0" smtClean="0"/>
              <a:t>. Это 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</a:t>
            </a:r>
          </a:p>
          <a:p>
            <a:pPr eaLnBrk="1" hangingPunct="1"/>
            <a:r>
              <a:rPr lang="ru-RU" sz="3000" dirty="0" smtClean="0"/>
              <a:t>В 1 классе основной упор делается на приобретение навыков учебного труда. Словесная или условно-знаковая оценка тоже зачастую присутствует в работе учителя с учеником. Важно, чтобы она была позитивной. </a:t>
            </a:r>
          </a:p>
        </p:txBody>
      </p:sp>
    </p:spTree>
    <p:extLst>
      <p:ext uri="{BB962C8B-B14F-4D97-AF65-F5344CB8AC3E}">
        <p14:creationId xmlns:p14="http://schemas.microsoft.com/office/powerpoint/2010/main" xmlns="" val="300565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80648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6</a:t>
            </a:r>
            <a:r>
              <a:rPr lang="ru-RU" sz="32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. Вас </a:t>
            </a:r>
            <a:r>
              <a:rPr lang="ru-RU" sz="3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волнует, будет ли первый учитель внимательным к Вашему ребенку?</a:t>
            </a:r>
          </a:p>
          <a:p>
            <a:pPr algn="just">
              <a:lnSpc>
                <a:spcPct val="115000"/>
              </a:lnSpc>
            </a:pPr>
            <a:r>
              <a:rPr lang="ru-RU" sz="3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7. </a:t>
            </a:r>
            <a:r>
              <a:rPr lang="ru-RU" sz="32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 Вы </a:t>
            </a:r>
            <a:r>
              <a:rPr lang="ru-RU" sz="3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опасаетесь, не будут ли обижать и дразнить Вашего ребенка?</a:t>
            </a:r>
          </a:p>
          <a:p>
            <a:pPr algn="just">
              <a:lnSpc>
                <a:spcPct val="1150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8. Вы </a:t>
            </a:r>
            <a:r>
              <a:rPr lang="ru-RU" sz="3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не уверены в объективности и справедливости будущей </a:t>
            </a:r>
            <a:r>
              <a:rPr lang="ru-RU" sz="32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учительницы </a:t>
            </a:r>
            <a:r>
              <a:rPr lang="ru-RU" sz="3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Вашего ребенка?</a:t>
            </a:r>
          </a:p>
          <a:p>
            <a:pPr algn="just">
              <a:lnSpc>
                <a:spcPct val="1150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9.   Без </a:t>
            </a:r>
            <a:r>
              <a:rPr lang="ru-RU" sz="3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Вас ребенок часто плачет, угнетен?</a:t>
            </a:r>
          </a:p>
          <a:p>
            <a:pPr algn="just">
              <a:lnSpc>
                <a:spcPct val="115000"/>
              </a:lnSpc>
            </a:pPr>
            <a:r>
              <a:rPr lang="ru-RU" sz="3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10.  По Вашему мнению, в таком возрасте ребенка лучше обучать дома, чем в школе?</a:t>
            </a:r>
          </a:p>
        </p:txBody>
      </p:sp>
    </p:spTree>
    <p:extLst>
      <p:ext uri="{BB962C8B-B14F-4D97-AF65-F5344CB8AC3E}">
        <p14:creationId xmlns="" xmlns:p14="http://schemas.microsoft.com/office/powerpoint/2010/main" val="4052334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571612"/>
            <a:ext cx="7772400" cy="79208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Желаем успехов Вам и Вашему будущему ученику!</a:t>
            </a: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753298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42852"/>
            <a:ext cx="7992888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11.  Вы считаете, что Ваш ребенок будет сильно уставать в школе?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12.  Вам кажется, что в начальной школе дети мало чему могут научиться?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13.  Вы опасаетесь, что с приходом в школу ребенок станет </a:t>
            </a:r>
            <a:r>
              <a:rPr lang="ru-RU" sz="32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непослушным</a:t>
            </a:r>
            <a:r>
              <a:rPr lang="ru-RU" sz="3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14.  Ваш ребенок напрочь отказывается идти в школу без Вас?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15.  Вы уверены, что дети-первоклассники еще не способны на взаимопомощь и дружескую поддержку?</a:t>
            </a:r>
          </a:p>
        </p:txBody>
      </p:sp>
    </p:spTree>
    <p:extLst>
      <p:ext uri="{BB962C8B-B14F-4D97-AF65-F5344CB8AC3E}">
        <p14:creationId xmlns="" xmlns:p14="http://schemas.microsoft.com/office/powerpoint/2010/main" val="636429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060848"/>
            <a:ext cx="7776864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Подсчитайте, какое количество баллов Вы набрали.</a:t>
            </a:r>
            <a:endParaRPr lang="ru-RU" sz="4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2050" name="Picture 2" descr="http://pcblog.ru/img2010/09/sm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908" y="371053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1763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000000"/>
                </a:solidFill>
                <a:ea typeface="Times New Roman"/>
                <a:cs typeface="Times New Roman"/>
              </a:rPr>
              <a:t>    </a:t>
            </a:r>
            <a:r>
              <a:rPr lang="ru-RU" sz="4800" dirty="0" smtClean="0">
                <a:solidFill>
                  <a:srgbClr val="000000"/>
                </a:solidFill>
                <a:ea typeface="Times New Roman"/>
                <a:cs typeface="Times New Roman"/>
              </a:rPr>
              <a:t>10 и </a:t>
            </a:r>
            <a:r>
              <a:rPr lang="ru-RU" sz="4800" dirty="0">
                <a:solidFill>
                  <a:srgbClr val="000000"/>
                </a:solidFill>
                <a:ea typeface="Times New Roman"/>
                <a:cs typeface="Times New Roman"/>
              </a:rPr>
              <a:t>более баллов.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Вам необходимо снизить уровень опеки над </a:t>
            </a:r>
            <a:r>
              <a:rPr lang="ru-RU" sz="28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ребенком</a:t>
            </a:r>
            <a:r>
              <a:rPr lang="ru-RU" sz="28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. Дайте ему возможность быть более самостоятельным. </a:t>
            </a:r>
            <a:r>
              <a:rPr lang="ru-RU" sz="28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Займитесь </a:t>
            </a:r>
            <a:r>
              <a:rPr lang="ru-RU" sz="28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закаливанием малыша, поиграйте с ним в школу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. </a:t>
            </a:r>
            <a:endParaRPr lang="ru-RU" sz="2800" dirty="0" smtClean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algn="r"/>
            <a:r>
              <a:rPr lang="ru-RU" sz="2800" b="1" dirty="0" smtClean="0">
                <a:solidFill>
                  <a:srgbClr val="000066"/>
                </a:solidFill>
              </a:rPr>
              <a:t>Совет: Необходимо дать ему </a:t>
            </a:r>
          </a:p>
          <a:p>
            <a:pPr algn="r">
              <a:buNone/>
            </a:pPr>
            <a:r>
              <a:rPr lang="ru-RU" sz="2800" b="1" dirty="0" smtClean="0">
                <a:solidFill>
                  <a:srgbClr val="000066"/>
                </a:solidFill>
              </a:rPr>
              <a:t>возможность самому</a:t>
            </a:r>
          </a:p>
          <a:p>
            <a:pPr algn="r">
              <a:buNone/>
            </a:pPr>
            <a:r>
              <a:rPr lang="ru-RU" sz="2800" b="1" dirty="0" smtClean="0">
                <a:solidFill>
                  <a:srgbClr val="000066"/>
                </a:solidFill>
              </a:rPr>
              <a:t>установить контакты</a:t>
            </a:r>
          </a:p>
          <a:p>
            <a:pPr algn="r">
              <a:buNone/>
            </a:pPr>
            <a:r>
              <a:rPr lang="ru-RU" sz="2800" b="1" dirty="0" smtClean="0">
                <a:solidFill>
                  <a:srgbClr val="000066"/>
                </a:solidFill>
              </a:rPr>
              <a:t>с окружающими в </a:t>
            </a:r>
          </a:p>
          <a:p>
            <a:pPr algn="r">
              <a:buNone/>
            </a:pPr>
            <a:r>
              <a:rPr lang="ru-RU" sz="2800" b="1" dirty="0" smtClean="0">
                <a:solidFill>
                  <a:srgbClr val="000066"/>
                </a:solidFill>
              </a:rPr>
              <a:t>поликлинике, на детской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0066"/>
                </a:solidFill>
              </a:rPr>
              <a:t>                                             площадке, в магазине и пр.</a:t>
            </a:r>
            <a:endParaRPr lang="ru-RU" dirty="0"/>
          </a:p>
        </p:txBody>
      </p:sp>
      <p:pic>
        <p:nvPicPr>
          <p:cNvPr id="32770" name="Picture 2" descr="http://girl-lady-mom.com/media/files/51/1400000693-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" y="3643314"/>
            <a:ext cx="3649972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03334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solidFill>
                  <a:srgbClr val="000000"/>
                </a:solidFill>
                <a:ea typeface="Times New Roman"/>
                <a:cs typeface="Times New Roman"/>
              </a:rPr>
              <a:t>5—10 баллов.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Вы не уверены в успехе ребенка. Это вполне </a:t>
            </a:r>
            <a:r>
              <a:rPr lang="ru-RU" sz="28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естественно</a:t>
            </a:r>
            <a:r>
              <a:rPr lang="ru-RU" sz="28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. Поделитесь своими опасениями с будущим учителем. </a:t>
            </a:r>
            <a:r>
              <a:rPr lang="ru-RU" sz="28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Возможно</a:t>
            </a:r>
            <a:r>
              <a:rPr lang="ru-RU" sz="28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, Вы станете спокойнее и правильно подготовите малыша к</a:t>
            </a:r>
            <a:r>
              <a:rPr lang="ru-RU" sz="2800" b="1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школе.</a:t>
            </a:r>
            <a:endParaRPr lang="ru-RU" sz="20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98" name="Picture 2" descr="http://www.edu.cap.ru/home/6076/banner/shkol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57896"/>
            <a:ext cx="3384376" cy="2302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0128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853</TotalTime>
  <Words>2047</Words>
  <Application>Microsoft Office PowerPoint</Application>
  <PresentationFormat>Экран (4:3)</PresentationFormat>
  <Paragraphs>204</Paragraphs>
  <Slides>50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Эркер</vt:lpstr>
      <vt:lpstr>    </vt:lpstr>
      <vt:lpstr>Слайд 2</vt:lpstr>
      <vt:lpstr>Тест «Готовы ли вы отдать ребенка в школу».</vt:lpstr>
      <vt:lpstr>Слайд 4</vt:lpstr>
      <vt:lpstr>Слайд 5</vt:lpstr>
      <vt:lpstr>Слайд 6</vt:lpstr>
      <vt:lpstr>Слайд 7</vt:lpstr>
      <vt:lpstr>    10 и более баллов. </vt:lpstr>
      <vt:lpstr>5—10 баллов. </vt:lpstr>
      <vt:lpstr>4 и менее баллов. </vt:lpstr>
      <vt:lpstr>Компоненты школьной готовности</vt:lpstr>
      <vt:lpstr>Школьную готовность условно можно разделить на несколько компонентов:</vt:lpstr>
      <vt:lpstr>Педагогическая готовность</vt:lpstr>
      <vt:lpstr>Физиологическая готовность</vt:lpstr>
      <vt:lpstr>        Физиологическая  готовность к школе Филиппинский тест </vt:lpstr>
      <vt:lpstr>Составляющие психологической готовности</vt:lpstr>
      <vt:lpstr>Проверьте себя </vt:lpstr>
      <vt:lpstr>Слайд 18</vt:lpstr>
      <vt:lpstr>Слайд 19</vt:lpstr>
      <vt:lpstr>Ситуация в школе</vt:lpstr>
      <vt:lpstr>Слайд 21</vt:lpstr>
      <vt:lpstr>Мнение специалистов</vt:lpstr>
      <vt:lpstr>На 1 место  специалисты ставят  мотивационную готовность</vt:lpstr>
      <vt:lpstr>Мотивационная готовность</vt:lpstr>
      <vt:lpstr>Слайд 25</vt:lpstr>
      <vt:lpstr>Слайд 26</vt:lpstr>
      <vt:lpstr>Слайд 27</vt:lpstr>
      <vt:lpstr>А бывает еще так:</vt:lpstr>
      <vt:lpstr>Слайд 29</vt:lpstr>
      <vt:lpstr>Слайд 30</vt:lpstr>
      <vt:lpstr>Попросите ребенка поставить себя на лестницу, если вверху самые хорошие, а внизу-самые плохие ребята</vt:lpstr>
      <vt:lpstr>Слайд 32</vt:lpstr>
      <vt:lpstr>На 2 место  специалисты ставят интеллектуальную готовность</vt:lpstr>
      <vt:lpstr>Слайд 34</vt:lpstr>
      <vt:lpstr>Слайд 35</vt:lpstr>
      <vt:lpstr>Слайд 36</vt:lpstr>
      <vt:lpstr>Графический тест Керна—Йерасика</vt:lpstr>
      <vt:lpstr>Общая ориентация детей  в окружающем мире</vt:lpstr>
      <vt:lpstr>Диагностика готовности</vt:lpstr>
      <vt:lpstr>Диагностика готовности Мышление</vt:lpstr>
      <vt:lpstr>На 3 место специалисты ставят эмоционально-волевую готовность</vt:lpstr>
      <vt:lpstr>СОВЕТ:</vt:lpstr>
      <vt:lpstr>ПРИВЫЧКА К ТРУДУ БЛАГОРОДНАЯ... </vt:lpstr>
      <vt:lpstr>На 4 место специалисты ставят коммуникативную готовность</vt:lpstr>
      <vt:lpstr>На  только на 5 место специалисты ставят педагогическую готовность</vt:lpstr>
      <vt:lpstr>           Напоследок: частые вопросы:</vt:lpstr>
      <vt:lpstr>Обязательно ли ребенок  должен уметь читать и писать к 1 классу? </vt:lpstr>
      <vt:lpstr>Как быть, если ребенок леворукий?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   готовность</dc:title>
  <dc:creator>sveta</dc:creator>
  <cp:lastModifiedBy>Елена</cp:lastModifiedBy>
  <cp:revision>79</cp:revision>
  <dcterms:created xsi:type="dcterms:W3CDTF">2014-04-22T12:32:02Z</dcterms:created>
  <dcterms:modified xsi:type="dcterms:W3CDTF">2020-12-10T05:45:30Z</dcterms:modified>
</cp:coreProperties>
</file>